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309" r:id="rId2"/>
    <p:sldId id="367" r:id="rId3"/>
    <p:sldId id="326" r:id="rId4"/>
    <p:sldId id="359" r:id="rId5"/>
    <p:sldId id="360" r:id="rId6"/>
    <p:sldId id="361" r:id="rId7"/>
    <p:sldId id="327" r:id="rId8"/>
    <p:sldId id="392" r:id="rId9"/>
    <p:sldId id="328" r:id="rId10"/>
    <p:sldId id="363" r:id="rId11"/>
    <p:sldId id="330" r:id="rId12"/>
    <p:sldId id="331" r:id="rId13"/>
    <p:sldId id="391" r:id="rId14"/>
    <p:sldId id="368" r:id="rId15"/>
    <p:sldId id="385" r:id="rId16"/>
    <p:sldId id="387" r:id="rId17"/>
    <p:sldId id="388" r:id="rId18"/>
    <p:sldId id="370" r:id="rId19"/>
    <p:sldId id="381" r:id="rId20"/>
    <p:sldId id="382" r:id="rId21"/>
    <p:sldId id="393" r:id="rId22"/>
    <p:sldId id="383" r:id="rId23"/>
    <p:sldId id="384" r:id="rId24"/>
    <p:sldId id="349" r:id="rId25"/>
    <p:sldId id="365" r:id="rId26"/>
    <p:sldId id="389" r:id="rId27"/>
    <p:sldId id="380" r:id="rId28"/>
    <p:sldId id="364" r:id="rId29"/>
    <p:sldId id="366" r:id="rId30"/>
    <p:sldId id="372" r:id="rId31"/>
    <p:sldId id="379" r:id="rId32"/>
    <p:sldId id="373" r:id="rId33"/>
    <p:sldId id="375" r:id="rId34"/>
    <p:sldId id="376" r:id="rId35"/>
    <p:sldId id="318" r:id="rId36"/>
  </p:sldIdLst>
  <p:sldSz cx="18288000" cy="10287000"/>
  <p:notesSz cx="6805613" cy="99441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874"/>
    <a:srgbClr val="7E9D3D"/>
    <a:srgbClr val="03889F"/>
    <a:srgbClr val="469CC9"/>
    <a:srgbClr val="A0C6D3"/>
    <a:srgbClr val="C0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édio 3 - Destaqu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5" autoAdjust="0"/>
    <p:restoredTop sz="93556" autoAdjust="0"/>
  </p:normalViewPr>
  <p:slideViewPr>
    <p:cSldViewPr>
      <p:cViewPr varScale="1">
        <p:scale>
          <a:sx n="56" d="100"/>
          <a:sy n="56" d="100"/>
        </p:scale>
        <p:origin x="13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pt-PT" dirty="0"/>
          </a:p>
        </p:txBody>
      </p:sp>
      <p:sp>
        <p:nvSpPr>
          <p:cNvPr id="3" name="Marcador de Posição da Data 2"/>
          <p:cNvSpPr>
            <a:spLocks noGrp="1"/>
          </p:cNvSpPr>
          <p:nvPr>
            <p:ph type="dt" sz="quarter" idx="1"/>
          </p:nvPr>
        </p:nvSpPr>
        <p:spPr>
          <a:xfrm>
            <a:off x="3854183" y="0"/>
            <a:ext cx="2949841" cy="497762"/>
          </a:xfrm>
          <a:prstGeom prst="rect">
            <a:avLst/>
          </a:prstGeom>
        </p:spPr>
        <p:txBody>
          <a:bodyPr vert="horz" lIns="91577" tIns="45789" rIns="91577" bIns="45789" rtlCol="0"/>
          <a:lstStyle>
            <a:lvl1pPr algn="r">
              <a:defRPr sz="1200"/>
            </a:lvl1pPr>
          </a:lstStyle>
          <a:p>
            <a:fld id="{664E4712-00B4-4B7D-8FB3-6B24C99FE455}" type="datetimeFigureOut">
              <a:rPr lang="pt-PT" smtClean="0"/>
              <a:t>13/03/2023</a:t>
            </a:fld>
            <a:endParaRPr lang="pt-PT" dirty="0"/>
          </a:p>
        </p:txBody>
      </p:sp>
      <p:sp>
        <p:nvSpPr>
          <p:cNvPr id="4" name="Marcador de Posição do Rodapé 3"/>
          <p:cNvSpPr>
            <a:spLocks noGrp="1"/>
          </p:cNvSpPr>
          <p:nvPr>
            <p:ph type="ftr" sz="quarter" idx="2"/>
          </p:nvPr>
        </p:nvSpPr>
        <p:spPr>
          <a:xfrm>
            <a:off x="0" y="9446338"/>
            <a:ext cx="2949841" cy="497762"/>
          </a:xfrm>
          <a:prstGeom prst="rect">
            <a:avLst/>
          </a:prstGeom>
        </p:spPr>
        <p:txBody>
          <a:bodyPr vert="horz" lIns="91577" tIns="45789" rIns="91577" bIns="45789" rtlCol="0" anchor="b"/>
          <a:lstStyle>
            <a:lvl1pPr algn="l">
              <a:defRPr sz="1200"/>
            </a:lvl1pPr>
          </a:lstStyle>
          <a:p>
            <a:endParaRPr lang="pt-PT" dirty="0"/>
          </a:p>
        </p:txBody>
      </p:sp>
      <p:sp>
        <p:nvSpPr>
          <p:cNvPr id="5" name="Marcador de Posição do Número do Diapositivo 4"/>
          <p:cNvSpPr>
            <a:spLocks noGrp="1"/>
          </p:cNvSpPr>
          <p:nvPr>
            <p:ph type="sldNum" sz="quarter" idx="3"/>
          </p:nvPr>
        </p:nvSpPr>
        <p:spPr>
          <a:xfrm>
            <a:off x="3854183" y="9446338"/>
            <a:ext cx="2949841" cy="497762"/>
          </a:xfrm>
          <a:prstGeom prst="rect">
            <a:avLst/>
          </a:prstGeom>
        </p:spPr>
        <p:txBody>
          <a:bodyPr vert="horz" lIns="91577" tIns="45789" rIns="91577" bIns="45789" rtlCol="0" anchor="b"/>
          <a:lstStyle>
            <a:lvl1pPr algn="r">
              <a:defRPr sz="1200"/>
            </a:lvl1pPr>
          </a:lstStyle>
          <a:p>
            <a:fld id="{3ADDF43B-5E51-4D4E-8C7B-3645F16F6E0A}" type="slidenum">
              <a:rPr lang="pt-PT" smtClean="0"/>
              <a:t>‹nº›</a:t>
            </a:fld>
            <a:endParaRPr lang="pt-PT" dirty="0"/>
          </a:p>
        </p:txBody>
      </p:sp>
    </p:spTree>
    <p:extLst>
      <p:ext uri="{BB962C8B-B14F-4D97-AF65-F5344CB8AC3E}">
        <p14:creationId xmlns:p14="http://schemas.microsoft.com/office/powerpoint/2010/main" val="193996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2132" cy="372904"/>
          </a:xfrm>
          <a:prstGeom prst="rect">
            <a:avLst/>
          </a:prstGeom>
        </p:spPr>
        <p:txBody>
          <a:bodyPr vert="horz" lIns="91577" tIns="45789" rIns="91577" bIns="45789" rtlCol="0"/>
          <a:lstStyle>
            <a:lvl1pPr algn="l">
              <a:defRPr sz="1200"/>
            </a:lvl1pPr>
          </a:lstStyle>
          <a:p>
            <a:endParaRPr lang="cs-CZ"/>
          </a:p>
        </p:txBody>
      </p:sp>
      <p:sp>
        <p:nvSpPr>
          <p:cNvPr id="3" name="Date Placeholder 2"/>
          <p:cNvSpPr>
            <a:spLocks noGrp="1"/>
          </p:cNvSpPr>
          <p:nvPr>
            <p:ph type="dt" idx="1"/>
          </p:nvPr>
        </p:nvSpPr>
        <p:spPr>
          <a:xfrm>
            <a:off x="5140444" y="0"/>
            <a:ext cx="3932132" cy="372904"/>
          </a:xfrm>
          <a:prstGeom prst="rect">
            <a:avLst/>
          </a:prstGeom>
        </p:spPr>
        <p:txBody>
          <a:bodyPr vert="horz" lIns="91577" tIns="45789" rIns="91577" bIns="45789" rtlCol="0"/>
          <a:lstStyle>
            <a:lvl1pPr algn="r">
              <a:defRPr sz="1200"/>
            </a:lvl1pPr>
          </a:lstStyle>
          <a:p>
            <a:fld id="{B7268E1E-0E44-426D-905E-8AD9B19D2182}" type="datetimeFigureOut">
              <a:rPr lang="cs-CZ" smtClean="0"/>
              <a:t>13.03.2023</a:t>
            </a:fld>
            <a:endParaRPr lang="cs-CZ"/>
          </a:p>
        </p:txBody>
      </p:sp>
      <p:sp>
        <p:nvSpPr>
          <p:cNvPr id="4" name="Slide Image Placeholder 3"/>
          <p:cNvSpPr>
            <a:spLocks noGrp="1" noRot="1" noChangeAspect="1"/>
          </p:cNvSpPr>
          <p:nvPr>
            <p:ph type="sldImg" idx="2"/>
          </p:nvPr>
        </p:nvSpPr>
        <p:spPr>
          <a:xfrm>
            <a:off x="2057400" y="558800"/>
            <a:ext cx="4959350" cy="2790825"/>
          </a:xfrm>
          <a:prstGeom prst="rect">
            <a:avLst/>
          </a:prstGeom>
          <a:noFill/>
          <a:ln w="12700">
            <a:solidFill>
              <a:prstClr val="black"/>
            </a:solidFill>
          </a:ln>
        </p:spPr>
        <p:txBody>
          <a:bodyPr vert="horz" lIns="91577" tIns="45789" rIns="91577" bIns="45789" rtlCol="0" anchor="ctr"/>
          <a:lstStyle/>
          <a:p>
            <a:endParaRPr lang="cs-CZ"/>
          </a:p>
        </p:txBody>
      </p:sp>
      <p:sp>
        <p:nvSpPr>
          <p:cNvPr id="5" name="Notes Placeholder 4"/>
          <p:cNvSpPr>
            <a:spLocks noGrp="1"/>
          </p:cNvSpPr>
          <p:nvPr>
            <p:ph type="body" sz="quarter" idx="3"/>
          </p:nvPr>
        </p:nvSpPr>
        <p:spPr>
          <a:xfrm>
            <a:off x="907416" y="3535680"/>
            <a:ext cx="7259320" cy="3350955"/>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7071360"/>
            <a:ext cx="3932132" cy="371178"/>
          </a:xfrm>
          <a:prstGeom prst="rect">
            <a:avLst/>
          </a:prstGeom>
        </p:spPr>
        <p:txBody>
          <a:bodyPr vert="horz" lIns="91577" tIns="45789" rIns="91577" bIns="45789" rtlCol="0" anchor="b"/>
          <a:lstStyle>
            <a:lvl1pPr algn="l">
              <a:defRPr sz="1200"/>
            </a:lvl1pPr>
          </a:lstStyle>
          <a:p>
            <a:endParaRPr lang="cs-CZ"/>
          </a:p>
        </p:txBody>
      </p:sp>
      <p:sp>
        <p:nvSpPr>
          <p:cNvPr id="7" name="Slide Number Placeholder 6"/>
          <p:cNvSpPr>
            <a:spLocks noGrp="1"/>
          </p:cNvSpPr>
          <p:nvPr>
            <p:ph type="sldNum" sz="quarter" idx="5"/>
          </p:nvPr>
        </p:nvSpPr>
        <p:spPr>
          <a:xfrm>
            <a:off x="5140444" y="7071360"/>
            <a:ext cx="3932132" cy="371178"/>
          </a:xfrm>
          <a:prstGeom prst="rect">
            <a:avLst/>
          </a:prstGeom>
        </p:spPr>
        <p:txBody>
          <a:bodyPr vert="horz" lIns="91577" tIns="45789" rIns="91577" bIns="45789"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2132" cy="372904"/>
          </a:xfrm>
          <a:prstGeom prst="rect">
            <a:avLst/>
          </a:prstGeom>
        </p:spPr>
        <p:txBody>
          <a:bodyPr vert="horz" lIns="91577" tIns="45789" rIns="91577" bIns="45789" rtlCol="0"/>
          <a:lstStyle>
            <a:lvl1pPr algn="l">
              <a:defRPr sz="1200"/>
            </a:lvl1pPr>
          </a:lstStyle>
          <a:p>
            <a:endParaRPr lang="cs-CZ"/>
          </a:p>
        </p:txBody>
      </p:sp>
      <p:sp>
        <p:nvSpPr>
          <p:cNvPr id="3" name="Date Placeholder 2"/>
          <p:cNvSpPr>
            <a:spLocks noGrp="1"/>
          </p:cNvSpPr>
          <p:nvPr>
            <p:ph type="dt" idx="1"/>
          </p:nvPr>
        </p:nvSpPr>
        <p:spPr>
          <a:xfrm>
            <a:off x="5140444" y="0"/>
            <a:ext cx="3932132" cy="372904"/>
          </a:xfrm>
          <a:prstGeom prst="rect">
            <a:avLst/>
          </a:prstGeom>
        </p:spPr>
        <p:txBody>
          <a:bodyPr vert="horz" lIns="91577" tIns="45789" rIns="91577" bIns="45789" rtlCol="0"/>
          <a:lstStyle>
            <a:lvl1pPr algn="r">
              <a:defRPr sz="1200"/>
            </a:lvl1pPr>
          </a:lstStyle>
          <a:p>
            <a:fld id="{B7268E1E-0E44-426D-905E-8AD9B19D2182}" type="datetimeFigureOut">
              <a:rPr lang="cs-CZ" smtClean="0"/>
              <a:t>13.03.2023</a:t>
            </a:fld>
            <a:endParaRPr lang="cs-CZ"/>
          </a:p>
        </p:txBody>
      </p:sp>
      <p:sp>
        <p:nvSpPr>
          <p:cNvPr id="4" name="Slide Image Placeholder 3"/>
          <p:cNvSpPr>
            <a:spLocks noGrp="1" noRot="1" noChangeAspect="1"/>
          </p:cNvSpPr>
          <p:nvPr>
            <p:ph type="sldImg" idx="2"/>
          </p:nvPr>
        </p:nvSpPr>
        <p:spPr>
          <a:xfrm>
            <a:off x="2057400" y="558800"/>
            <a:ext cx="4959350" cy="2790825"/>
          </a:xfrm>
          <a:prstGeom prst="rect">
            <a:avLst/>
          </a:prstGeom>
          <a:noFill/>
          <a:ln w="12700">
            <a:solidFill>
              <a:prstClr val="black"/>
            </a:solidFill>
          </a:ln>
        </p:spPr>
        <p:txBody>
          <a:bodyPr vert="horz" lIns="91577" tIns="45789" rIns="91577" bIns="45789" rtlCol="0" anchor="ctr"/>
          <a:lstStyle/>
          <a:p>
            <a:endParaRPr lang="cs-CZ"/>
          </a:p>
        </p:txBody>
      </p:sp>
      <p:sp>
        <p:nvSpPr>
          <p:cNvPr id="5" name="Notes Placeholder 4"/>
          <p:cNvSpPr>
            <a:spLocks noGrp="1"/>
          </p:cNvSpPr>
          <p:nvPr>
            <p:ph type="body" sz="quarter" idx="3"/>
          </p:nvPr>
        </p:nvSpPr>
        <p:spPr>
          <a:xfrm>
            <a:off x="907416" y="3535680"/>
            <a:ext cx="7259320" cy="3350955"/>
          </a:xfrm>
          <a:prstGeom prst="rect">
            <a:avLst/>
          </a:prstGeom>
        </p:spPr>
        <p:txBody>
          <a:bodyPr vert="horz" lIns="91577" tIns="45789" rIns="91577" bIns="45789" rtlCol="0"/>
          <a:lstStyle/>
          <a:p>
            <a:pPr lvl="0"/>
            <a:endParaRPr lang="en-US" dirty="0"/>
          </a:p>
        </p:txBody>
      </p:sp>
      <p:sp>
        <p:nvSpPr>
          <p:cNvPr id="6" name="Footer Placeholder 5"/>
          <p:cNvSpPr>
            <a:spLocks noGrp="1"/>
          </p:cNvSpPr>
          <p:nvPr>
            <p:ph type="ftr" sz="quarter" idx="4"/>
          </p:nvPr>
        </p:nvSpPr>
        <p:spPr>
          <a:xfrm>
            <a:off x="0" y="7071360"/>
            <a:ext cx="3932132" cy="371178"/>
          </a:xfrm>
          <a:prstGeom prst="rect">
            <a:avLst/>
          </a:prstGeom>
        </p:spPr>
        <p:txBody>
          <a:bodyPr vert="horz" lIns="91577" tIns="45789" rIns="91577" bIns="45789" rtlCol="0" anchor="b"/>
          <a:lstStyle>
            <a:lvl1pPr algn="l">
              <a:defRPr sz="1200"/>
            </a:lvl1pPr>
          </a:lstStyle>
          <a:p>
            <a:endParaRPr lang="cs-CZ"/>
          </a:p>
        </p:txBody>
      </p:sp>
      <p:sp>
        <p:nvSpPr>
          <p:cNvPr id="7" name="Slide Number Placeholder 6"/>
          <p:cNvSpPr>
            <a:spLocks noGrp="1"/>
          </p:cNvSpPr>
          <p:nvPr>
            <p:ph type="sldNum" sz="quarter" idx="5"/>
          </p:nvPr>
        </p:nvSpPr>
        <p:spPr>
          <a:xfrm>
            <a:off x="5140444" y="7071360"/>
            <a:ext cx="3932132" cy="371178"/>
          </a:xfrm>
          <a:prstGeom prst="rect">
            <a:avLst/>
          </a:prstGeom>
        </p:spPr>
        <p:txBody>
          <a:bodyPr vert="horz" lIns="91577" tIns="45789" rIns="91577" bIns="45789" rtlCol="0" anchor="b"/>
          <a:lstStyle>
            <a:lvl1pPr algn="r">
              <a:defRPr sz="1200"/>
            </a:lvl1pPr>
          </a:lstStyle>
          <a:p>
            <a:fld id="{871B2431-D351-4C6E-A3CF-9DFAC0E3E050}" type="slidenum">
              <a:rPr lang="cs-CZ" smtClean="0"/>
              <a:t>1</a:t>
            </a:fld>
            <a:endParaRPr lang="cs-CZ"/>
          </a:p>
        </p:txBody>
      </p:sp>
    </p:spTree>
    <p:extLst>
      <p:ext uri="{BB962C8B-B14F-4D97-AF65-F5344CB8AC3E}">
        <p14:creationId xmlns:p14="http://schemas.microsoft.com/office/powerpoint/2010/main" val="252746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11818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40742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88938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424901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55878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773672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68279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1480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38797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278306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905113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90700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21</a:t>
            </a:fld>
            <a:endParaRPr lang="cs-CZ">
              <a:solidFill>
                <a:prstClr val="black"/>
              </a:solidFill>
            </a:endParaRPr>
          </a:p>
        </p:txBody>
      </p:sp>
    </p:spTree>
    <p:extLst>
      <p:ext uri="{BB962C8B-B14F-4D97-AF65-F5344CB8AC3E}">
        <p14:creationId xmlns:p14="http://schemas.microsoft.com/office/powerpoint/2010/main" val="266123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688578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400454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24</a:t>
            </a:fld>
            <a:endParaRPr lang="cs-CZ">
              <a:solidFill>
                <a:prstClr val="black"/>
              </a:solidFill>
            </a:endParaRPr>
          </a:p>
        </p:txBody>
      </p:sp>
    </p:spTree>
    <p:extLst>
      <p:ext uri="{BB962C8B-B14F-4D97-AF65-F5344CB8AC3E}">
        <p14:creationId xmlns:p14="http://schemas.microsoft.com/office/powerpoint/2010/main" val="84362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25</a:t>
            </a:fld>
            <a:endParaRPr lang="cs-CZ">
              <a:solidFill>
                <a:prstClr val="black"/>
              </a:solidFill>
            </a:endParaRPr>
          </a:p>
        </p:txBody>
      </p:sp>
    </p:spTree>
    <p:extLst>
      <p:ext uri="{BB962C8B-B14F-4D97-AF65-F5344CB8AC3E}">
        <p14:creationId xmlns:p14="http://schemas.microsoft.com/office/powerpoint/2010/main" val="153974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26</a:t>
            </a:fld>
            <a:endParaRPr lang="cs-CZ">
              <a:solidFill>
                <a:prstClr val="black"/>
              </a:solidFill>
            </a:endParaRPr>
          </a:p>
        </p:txBody>
      </p:sp>
    </p:spTree>
    <p:extLst>
      <p:ext uri="{BB962C8B-B14F-4D97-AF65-F5344CB8AC3E}">
        <p14:creationId xmlns:p14="http://schemas.microsoft.com/office/powerpoint/2010/main" val="145752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27</a:t>
            </a:fld>
            <a:endParaRPr lang="cs-CZ">
              <a:solidFill>
                <a:prstClr val="black"/>
              </a:solidFill>
            </a:endParaRPr>
          </a:p>
        </p:txBody>
      </p:sp>
    </p:spTree>
    <p:extLst>
      <p:ext uri="{BB962C8B-B14F-4D97-AF65-F5344CB8AC3E}">
        <p14:creationId xmlns:p14="http://schemas.microsoft.com/office/powerpoint/2010/main" val="2785767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28</a:t>
            </a:fld>
            <a:endParaRPr lang="cs-CZ">
              <a:solidFill>
                <a:prstClr val="black"/>
              </a:solidFill>
            </a:endParaRPr>
          </a:p>
        </p:txBody>
      </p:sp>
    </p:spTree>
    <p:extLst>
      <p:ext uri="{BB962C8B-B14F-4D97-AF65-F5344CB8AC3E}">
        <p14:creationId xmlns:p14="http://schemas.microsoft.com/office/powerpoint/2010/main" val="1026482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29</a:t>
            </a:fld>
            <a:endParaRPr lang="cs-CZ">
              <a:solidFill>
                <a:prstClr val="black"/>
              </a:solidFill>
            </a:endParaRPr>
          </a:p>
        </p:txBody>
      </p:sp>
    </p:spTree>
    <p:extLst>
      <p:ext uri="{BB962C8B-B14F-4D97-AF65-F5344CB8AC3E}">
        <p14:creationId xmlns:p14="http://schemas.microsoft.com/office/powerpoint/2010/main" val="428899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365344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30</a:t>
            </a:fld>
            <a:endParaRPr lang="cs-CZ">
              <a:solidFill>
                <a:prstClr val="black"/>
              </a:solidFill>
            </a:endParaRPr>
          </a:p>
        </p:txBody>
      </p:sp>
    </p:spTree>
    <p:extLst>
      <p:ext uri="{BB962C8B-B14F-4D97-AF65-F5344CB8AC3E}">
        <p14:creationId xmlns:p14="http://schemas.microsoft.com/office/powerpoint/2010/main" val="3952565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31</a:t>
            </a:fld>
            <a:endParaRPr lang="cs-CZ">
              <a:solidFill>
                <a:prstClr val="black"/>
              </a:solidFill>
            </a:endParaRPr>
          </a:p>
        </p:txBody>
      </p:sp>
    </p:spTree>
    <p:extLst>
      <p:ext uri="{BB962C8B-B14F-4D97-AF65-F5344CB8AC3E}">
        <p14:creationId xmlns:p14="http://schemas.microsoft.com/office/powerpoint/2010/main" val="4169481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32</a:t>
            </a:fld>
            <a:endParaRPr lang="cs-CZ">
              <a:solidFill>
                <a:prstClr val="black"/>
              </a:solidFill>
            </a:endParaRPr>
          </a:p>
        </p:txBody>
      </p:sp>
    </p:spTree>
    <p:extLst>
      <p:ext uri="{BB962C8B-B14F-4D97-AF65-F5344CB8AC3E}">
        <p14:creationId xmlns:p14="http://schemas.microsoft.com/office/powerpoint/2010/main" val="878556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33</a:t>
            </a:fld>
            <a:endParaRPr lang="cs-CZ">
              <a:solidFill>
                <a:prstClr val="black"/>
              </a:solidFill>
            </a:endParaRPr>
          </a:p>
        </p:txBody>
      </p:sp>
    </p:spTree>
    <p:extLst>
      <p:ext uri="{BB962C8B-B14F-4D97-AF65-F5344CB8AC3E}">
        <p14:creationId xmlns:p14="http://schemas.microsoft.com/office/powerpoint/2010/main" val="1173198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2057400" y="558800"/>
            <a:ext cx="4959350" cy="2790825"/>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solidFill>
                  <a:prstClr val="black"/>
                </a:solidFill>
              </a:rPr>
              <a:pPr/>
              <a:t>34</a:t>
            </a:fld>
            <a:endParaRPr lang="cs-CZ">
              <a:solidFill>
                <a:prstClr val="black"/>
              </a:solidFill>
            </a:endParaRPr>
          </a:p>
        </p:txBody>
      </p:sp>
    </p:spTree>
    <p:extLst>
      <p:ext uri="{BB962C8B-B14F-4D97-AF65-F5344CB8AC3E}">
        <p14:creationId xmlns:p14="http://schemas.microsoft.com/office/powerpoint/2010/main" val="182990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47037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90756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93649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20306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58943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5353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36256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9547C-1518-4917-9199-1FD48E76E2A3}" type="datetime1">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6F149-A74F-4D9A-A97D-9C9597CDE668}" type="datetime1">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CF99E2-4A7A-452A-9CA8-E265713056B5}" type="datetime1">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1CDDF-B016-4248-9A79-7E1A5D3AEE58}" type="datetime1">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B0C2B-0D2A-4DB4-A36D-3C239F0BD4D8}" type="datetime1">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918B4-70B1-47C1-8123-BFAF04410A52}" type="datetime1">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45A86-418C-4973-B56C-A956AEEECF89}" type="datetime1">
              <a:rPr lang="en-US" smtClean="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13E33-9725-47E5-81AF-579C112A1BA5}" type="datetime1">
              <a:rPr lang="en-US" smtClean="0"/>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CB11B-1B96-4535-88EE-AA6A59705724}" type="datetime1">
              <a:rPr lang="en-US" smtClean="0"/>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5FB98-AF1F-46B0-9AAA-61A4BF6B1FBD}" type="datetime1">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6388D-09F6-4A67-B543-68338FF88763}" type="datetime1">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7EA1E-A0E4-4E70-8B5F-F19002AE429A}" type="datetime1">
              <a:rPr lang="en-US" smtClean="0"/>
              <a:t>3/13/2023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 name="TextBox 3"/>
          <p:cNvSpPr txBox="1"/>
          <p:nvPr/>
        </p:nvSpPr>
        <p:spPr>
          <a:xfrm>
            <a:off x="304800" y="7796908"/>
            <a:ext cx="17221200" cy="1175643"/>
          </a:xfrm>
          <a:prstGeom prst="rect">
            <a:avLst/>
          </a:prstGeom>
        </p:spPr>
        <p:txBody>
          <a:bodyPr wrap="square" lIns="0" tIns="0" rIns="0" bIns="0" rtlCol="0" anchor="t">
            <a:spAutoFit/>
          </a:bodyPr>
          <a:lstStyle/>
          <a:p>
            <a:pPr marL="0" lvl="0" indent="0">
              <a:lnSpc>
                <a:spcPts val="9900"/>
              </a:lnSpc>
            </a:pPr>
            <a:r>
              <a:rPr lang="pt-PT" sz="6600" b="1" dirty="0" smtClean="0">
                <a:solidFill>
                  <a:srgbClr val="456874"/>
                </a:solidFill>
                <a:effectLst>
                  <a:outerShdw blurRad="38100" dist="38100" dir="2700000" algn="tl">
                    <a:srgbClr val="000000">
                      <a:alpha val="43137"/>
                    </a:srgbClr>
                  </a:outerShdw>
                </a:effectLst>
              </a:rPr>
              <a:t>Medidas no âmbito do Desenvolvimento Rural</a:t>
            </a:r>
          </a:p>
        </p:txBody>
      </p:sp>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t="8356" r="17526"/>
          <a:stretch/>
        </p:blipFill>
        <p:spPr>
          <a:xfrm>
            <a:off x="-23813" y="87079"/>
            <a:ext cx="18288000" cy="7522041"/>
          </a:xfrm>
          <a:prstGeom prst="rect">
            <a:avLst/>
          </a:prstGeom>
        </p:spPr>
      </p:pic>
      <p:sp>
        <p:nvSpPr>
          <p:cNvPr id="2" name="Marcador de Posição do Número do Diapositivo 1"/>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etângulo 4"/>
          <p:cNvSpPr/>
          <p:nvPr/>
        </p:nvSpPr>
        <p:spPr>
          <a:xfrm>
            <a:off x="7162800" y="1638300"/>
            <a:ext cx="98298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6600" b="1" dirty="0">
                <a:effectLst>
                  <a:outerShdw blurRad="38100" dist="38100" dir="2700000" algn="tl">
                    <a:srgbClr val="000000">
                      <a:alpha val="43137"/>
                    </a:srgbClr>
                  </a:outerShdw>
                </a:effectLst>
              </a:rPr>
              <a:t>AJUDAS DO PEDIDO ÚNICO - REGRAS A APLICAR NA CAMPANHA DE 2023</a:t>
            </a:r>
          </a:p>
          <a:p>
            <a:pPr algn="ctr"/>
            <a:endParaRPr lang="pt-PT" sz="6600" b="1" dirty="0" smtClean="0"/>
          </a:p>
          <a:p>
            <a:pPr algn="ctr"/>
            <a:r>
              <a:rPr lang="pt-PT" sz="4800" b="1" i="1" dirty="0" smtClean="0"/>
              <a:t>Workshop </a:t>
            </a:r>
            <a:r>
              <a:rPr lang="pt-PT" sz="4800" b="1" i="1" dirty="0"/>
              <a:t>CAP </a:t>
            </a:r>
            <a:endParaRPr lang="pt-PT" sz="4800" b="1" i="1" dirty="0" smtClean="0"/>
          </a:p>
          <a:p>
            <a:pPr algn="ctr"/>
            <a:r>
              <a:rPr lang="pt-PT" sz="4800" b="1" i="1" dirty="0" smtClean="0"/>
              <a:t>13/03/2023</a:t>
            </a:r>
            <a:endParaRPr lang="pt-PT" sz="4800" b="1" i="1" dirty="0"/>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9200" y="7619924"/>
            <a:ext cx="1729806" cy="1866976"/>
          </a:xfrm>
          <a:prstGeom prst="rect">
            <a:avLst/>
          </a:prstGeom>
        </p:spPr>
      </p:pic>
    </p:spTree>
    <p:extLst>
      <p:ext uri="{BB962C8B-B14F-4D97-AF65-F5344CB8AC3E}">
        <p14:creationId xmlns:p14="http://schemas.microsoft.com/office/powerpoint/2010/main" val="199684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10300" y="9615680"/>
            <a:ext cx="1600200" cy="273844"/>
          </a:xfrm>
        </p:spPr>
        <p:txBody>
          <a:bodyPr/>
          <a:lstStyle/>
          <a:p>
            <a:fld id="{B6F15528-21DE-4FAA-801E-634DDDAF4B2B}" type="slidenum">
              <a:rPr lang="en-US" sz="2025">
                <a:solidFill>
                  <a:prstClr val="black">
                    <a:tint val="75000"/>
                  </a:prstClr>
                </a:solidFill>
              </a:rPr>
              <a:pPr/>
              <a:t>10</a:t>
            </a:fld>
            <a:endParaRPr lang="en-US" sz="2025" dirty="0">
              <a:solidFill>
                <a:prstClr val="black">
                  <a:tint val="75000"/>
                </a:prstClr>
              </a:solidFill>
            </a:endParaRPr>
          </a:p>
        </p:txBody>
      </p:sp>
      <p:sp>
        <p:nvSpPr>
          <p:cNvPr id="15" name="TextBox 4"/>
          <p:cNvSpPr txBox="1"/>
          <p:nvPr/>
        </p:nvSpPr>
        <p:spPr>
          <a:xfrm>
            <a:off x="1402266" y="1257300"/>
            <a:ext cx="16199934" cy="7986353"/>
          </a:xfrm>
          <a:prstGeom prst="rect">
            <a:avLst/>
          </a:prstGeom>
          <a:ln>
            <a:solidFill>
              <a:srgbClr val="456874"/>
            </a:solidFill>
          </a:ln>
        </p:spPr>
        <p:txBody>
          <a:bodyPr wrap="square" lIns="0" tIns="0" rIns="0" bIns="0" rtlCol="0" anchor="t">
            <a:spAutoFit/>
          </a:bodyPr>
          <a:lstStyle/>
          <a:p>
            <a:pPr algn="just"/>
            <a:endParaRPr lang="pt-PT" sz="2400" b="1" dirty="0">
              <a:solidFill>
                <a:prstClr val="black"/>
              </a:solidFill>
            </a:endParaRPr>
          </a:p>
          <a:p>
            <a:pPr marL="1274400" lvl="2" indent="-3429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Culturas permanentes tradicionais</a:t>
            </a:r>
          </a:p>
          <a:p>
            <a:pPr marL="1274400" lvl="2" indent="-3429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Douro Vinhateiro</a:t>
            </a:r>
          </a:p>
          <a:p>
            <a:pPr marL="536575" indent="-354013" algn="just">
              <a:lnSpc>
                <a:spcPct val="114000"/>
              </a:lnSpc>
              <a:spcAft>
                <a:spcPts val="1200"/>
              </a:spcAft>
              <a:buClr>
                <a:srgbClr val="7E9D3D"/>
              </a:buClr>
              <a:buFont typeface="Wingdings" panose="05000000000000000000" pitchFamily="2" charset="2"/>
              <a:buChar char="v"/>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a:solidFill>
                  <a:srgbClr val="456874"/>
                </a:solidFill>
              </a:rPr>
              <a:t>Ajustamento </a:t>
            </a:r>
            <a:r>
              <a:rPr lang="pt-PT" sz="2800" b="1" dirty="0" smtClean="0">
                <a:solidFill>
                  <a:srgbClr val="456874"/>
                </a:solidFill>
              </a:rPr>
              <a:t>na </a:t>
            </a:r>
            <a:r>
              <a:rPr lang="pt-PT" sz="2800" b="1" dirty="0">
                <a:solidFill>
                  <a:srgbClr val="456874"/>
                </a:solidFill>
              </a:rPr>
              <a:t>Culturas permanentes tradicionais: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Na tipologia </a:t>
            </a:r>
            <a:r>
              <a:rPr lang="pt-PT" sz="2800" b="1" dirty="0" smtClean="0">
                <a:solidFill>
                  <a:srgbClr val="456874"/>
                </a:solidFill>
              </a:rPr>
              <a:t>Douro Vinhateiro </a:t>
            </a:r>
            <a:r>
              <a:rPr lang="pt-PT" sz="2800" dirty="0" smtClean="0">
                <a:solidFill>
                  <a:srgbClr val="456874"/>
                </a:solidFill>
              </a:rPr>
              <a:t>foi introduzida a obrigação de </a:t>
            </a:r>
            <a:r>
              <a:rPr lang="pt-PT" sz="2800" u="sng" dirty="0">
                <a:solidFill>
                  <a:srgbClr val="456874"/>
                </a:solidFill>
              </a:rPr>
              <a:t>georreferenciação </a:t>
            </a:r>
            <a:r>
              <a:rPr lang="pt-PT" sz="2800" dirty="0">
                <a:solidFill>
                  <a:srgbClr val="456874"/>
                </a:solidFill>
              </a:rPr>
              <a:t>dos muros  a candidatar</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Na tipologia </a:t>
            </a:r>
            <a:r>
              <a:rPr lang="pt-PT" sz="2800" b="1" dirty="0" smtClean="0">
                <a:solidFill>
                  <a:srgbClr val="456874"/>
                </a:solidFill>
              </a:rPr>
              <a:t>Culturas </a:t>
            </a:r>
            <a:r>
              <a:rPr lang="pt-PT" sz="2800" b="1" dirty="0">
                <a:solidFill>
                  <a:srgbClr val="456874"/>
                </a:solidFill>
              </a:rPr>
              <a:t>permanentes </a:t>
            </a:r>
            <a:r>
              <a:rPr lang="pt-PT" sz="2800" dirty="0" smtClean="0">
                <a:solidFill>
                  <a:srgbClr val="456874"/>
                </a:solidFill>
              </a:rPr>
              <a:t>tradicionais foi </a:t>
            </a:r>
            <a:r>
              <a:rPr lang="pt-PT" sz="2800" b="1" dirty="0" smtClean="0">
                <a:solidFill>
                  <a:srgbClr val="456874"/>
                </a:solidFill>
              </a:rPr>
              <a:t>eliminado</a:t>
            </a:r>
            <a:r>
              <a:rPr lang="pt-PT" sz="2800" dirty="0" smtClean="0">
                <a:solidFill>
                  <a:srgbClr val="456874"/>
                </a:solidFill>
              </a:rPr>
              <a:t> o compromisso obrigava </a:t>
            </a:r>
            <a:r>
              <a:rPr lang="pt-PT" sz="2800" dirty="0">
                <a:solidFill>
                  <a:srgbClr val="456874"/>
                </a:solidFill>
              </a:rPr>
              <a:t>a que </a:t>
            </a:r>
            <a:r>
              <a:rPr lang="pt-PT" sz="2800" dirty="0" smtClean="0">
                <a:solidFill>
                  <a:srgbClr val="456874"/>
                </a:solidFill>
              </a:rPr>
              <a:t>as </a:t>
            </a:r>
            <a:r>
              <a:rPr lang="pt-PT" sz="2800" dirty="0">
                <a:solidFill>
                  <a:srgbClr val="456874"/>
                </a:solidFill>
              </a:rPr>
              <a:t>mobilizações do solo </a:t>
            </a:r>
            <a:r>
              <a:rPr lang="pt-PT" sz="2800" dirty="0" smtClean="0">
                <a:solidFill>
                  <a:srgbClr val="456874"/>
                </a:solidFill>
              </a:rPr>
              <a:t>fossem realizadas segundo </a:t>
            </a:r>
            <a:r>
              <a:rPr lang="pt-PT" sz="2800" dirty="0">
                <a:solidFill>
                  <a:srgbClr val="456874"/>
                </a:solidFill>
              </a:rPr>
              <a:t>as curvas de nível nas subparcelas inseridas em parcelas com IQFP superior a </a:t>
            </a:r>
            <a:r>
              <a:rPr lang="pt-PT" sz="2800" dirty="0" smtClean="0">
                <a:solidFill>
                  <a:srgbClr val="456874"/>
                </a:solidFill>
              </a:rPr>
              <a:t>dois</a:t>
            </a:r>
            <a:endParaRPr lang="pt-PT" sz="2800"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Introduzido o compromisso: </a:t>
            </a:r>
            <a:r>
              <a:rPr lang="pt-PT" sz="2800" u="sng" dirty="0" smtClean="0">
                <a:solidFill>
                  <a:srgbClr val="456874"/>
                </a:solidFill>
              </a:rPr>
              <a:t>Efetuar </a:t>
            </a:r>
            <a:r>
              <a:rPr lang="pt-PT" sz="2800" u="sng" dirty="0">
                <a:solidFill>
                  <a:srgbClr val="456874"/>
                </a:solidFill>
              </a:rPr>
              <a:t>o controlo da vegetação herbácea ou lenhosa sem recurso a </a:t>
            </a:r>
            <a:r>
              <a:rPr lang="pt-PT" sz="2800" u="sng" dirty="0" smtClean="0">
                <a:solidFill>
                  <a:srgbClr val="456874"/>
                </a:solidFill>
              </a:rPr>
              <a:t>herbicidas</a:t>
            </a:r>
            <a:r>
              <a:rPr lang="pt-PT" sz="2800" u="sng" dirty="0">
                <a:solidFill>
                  <a:srgbClr val="456874"/>
                </a:solidFill>
              </a:rPr>
              <a:t>, com </a:t>
            </a:r>
            <a:r>
              <a:rPr lang="pt-PT" sz="2800" u="sng" dirty="0" smtClean="0">
                <a:solidFill>
                  <a:srgbClr val="456874"/>
                </a:solidFill>
              </a:rPr>
              <a:t>exceção dos </a:t>
            </a:r>
            <a:r>
              <a:rPr lang="pt-PT" sz="2800" u="sng" dirty="0">
                <a:solidFill>
                  <a:srgbClr val="456874"/>
                </a:solidFill>
              </a:rPr>
              <a:t>socalcos, incluindo taludes, onde a monda mecânica se revele tecnicamente inviável</a:t>
            </a:r>
            <a:r>
              <a:rPr lang="pt-PT" sz="2800" dirty="0">
                <a:solidFill>
                  <a:srgbClr val="456874"/>
                </a:solidFill>
              </a:rPr>
              <a:t>, </a:t>
            </a:r>
            <a:r>
              <a:rPr lang="pt-PT" sz="2800" dirty="0" smtClean="0">
                <a:solidFill>
                  <a:srgbClr val="456874"/>
                </a:solidFill>
              </a:rPr>
              <a:t>desde que </a:t>
            </a:r>
            <a:r>
              <a:rPr lang="pt-PT" sz="2800" dirty="0">
                <a:solidFill>
                  <a:srgbClr val="456874"/>
                </a:solidFill>
              </a:rPr>
              <a:t>previamente autorizado pela </a:t>
            </a:r>
            <a:r>
              <a:rPr lang="pt-PT" sz="2800" dirty="0" smtClean="0">
                <a:solidFill>
                  <a:srgbClr val="456874"/>
                </a:solidFill>
              </a:rPr>
              <a:t>DRAP</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p:txBody>
      </p:sp>
      <p:sp>
        <p:nvSpPr>
          <p:cNvPr id="8" name="TextBox 5"/>
          <p:cNvSpPr txBox="1"/>
          <p:nvPr/>
        </p:nvSpPr>
        <p:spPr>
          <a:xfrm>
            <a:off x="1300666" y="248651"/>
            <a:ext cx="15212834" cy="861774"/>
          </a:xfrm>
          <a:prstGeom prst="rect">
            <a:avLst/>
          </a:prstGeom>
        </p:spPr>
        <p:txBody>
          <a:bodyPr wrap="square" lIns="0" tIns="0" rIns="0" bIns="0" rtlCol="0" anchor="t">
            <a:spAutoFit/>
          </a:bodyPr>
          <a:lstStyle/>
          <a:p>
            <a:pPr algn="just"/>
            <a:r>
              <a:rPr lang="pt-PT" sz="2800" b="1" dirty="0" smtClean="0">
                <a:solidFill>
                  <a:srgbClr val="7E9D3D"/>
                </a:solidFill>
              </a:rPr>
              <a:t>C.1.1.2.2 - </a:t>
            </a:r>
            <a:r>
              <a:rPr lang="pt-PT" sz="2800" b="1" u="sng" dirty="0" smtClean="0">
                <a:solidFill>
                  <a:srgbClr val="7E9D3D"/>
                </a:solidFill>
              </a:rPr>
              <a:t>Manutenção </a:t>
            </a:r>
            <a:r>
              <a:rPr lang="pt-PT" sz="2800" b="1" u="sng" dirty="0">
                <a:solidFill>
                  <a:srgbClr val="7E9D3D"/>
                </a:solidFill>
              </a:rPr>
              <a:t>de sistemas extensivos com valor ambiental ou paisagístico </a:t>
            </a:r>
            <a:r>
              <a:rPr lang="pt-PT" sz="2800" b="1" u="sng" dirty="0" smtClean="0">
                <a:solidFill>
                  <a:srgbClr val="7E9D3D"/>
                </a:solidFill>
              </a:rPr>
              <a:t>– Culturas permanentes e Paisagens Tradicionais</a:t>
            </a:r>
            <a:r>
              <a:rPr lang="pt-PT" sz="2800" b="1" u="sng" dirty="0" smtClean="0">
                <a:solidFill>
                  <a:srgbClr val="456874"/>
                </a:solidFill>
              </a:rPr>
              <a:t> </a:t>
            </a:r>
            <a:endParaRPr lang="pt-PT" sz="2800" b="1" u="sng" dirty="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4031368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74102" y="9643056"/>
            <a:ext cx="1600200" cy="273844"/>
          </a:xfrm>
        </p:spPr>
        <p:txBody>
          <a:bodyPr/>
          <a:lstStyle/>
          <a:p>
            <a:fld id="{B6F15528-21DE-4FAA-801E-634DDDAF4B2B}" type="slidenum">
              <a:rPr lang="en-US" sz="2025">
                <a:solidFill>
                  <a:prstClr val="black">
                    <a:tint val="75000"/>
                  </a:prstClr>
                </a:solidFill>
              </a:rPr>
              <a:pPr/>
              <a:t>11</a:t>
            </a:fld>
            <a:endParaRPr lang="en-US" sz="2025" dirty="0">
              <a:solidFill>
                <a:prstClr val="black">
                  <a:tint val="75000"/>
                </a:prstClr>
              </a:solidFill>
            </a:endParaRPr>
          </a:p>
        </p:txBody>
      </p:sp>
      <p:sp>
        <p:nvSpPr>
          <p:cNvPr id="8" name="TextBox 5"/>
          <p:cNvSpPr txBox="1"/>
          <p:nvPr/>
        </p:nvSpPr>
        <p:spPr>
          <a:xfrm>
            <a:off x="1413485" y="304559"/>
            <a:ext cx="15441434" cy="384721"/>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C.1.1.3 - </a:t>
            </a:r>
            <a:r>
              <a:rPr lang="pt-PT" sz="2800" b="1" u="sng" dirty="0" smtClean="0">
                <a:solidFill>
                  <a:srgbClr val="7E9D3D"/>
                </a:solidFill>
              </a:rPr>
              <a:t>Mosaico Agroflorestal</a:t>
            </a:r>
            <a:endParaRPr lang="pt-PT" sz="2800" b="1" u="sng" dirty="0">
              <a:solidFill>
                <a:srgbClr val="7E9D3D"/>
              </a:solidFill>
            </a:endParaRPr>
          </a:p>
        </p:txBody>
      </p:sp>
      <p:sp>
        <p:nvSpPr>
          <p:cNvPr id="12" name="TextBox 4"/>
          <p:cNvSpPr txBox="1"/>
          <p:nvPr/>
        </p:nvSpPr>
        <p:spPr>
          <a:xfrm>
            <a:off x="1413485" y="895622"/>
            <a:ext cx="16199590" cy="8942000"/>
          </a:xfrm>
          <a:prstGeom prst="rect">
            <a:avLst/>
          </a:prstGeom>
          <a:ln>
            <a:solidFill>
              <a:srgbClr val="456874"/>
            </a:solidFill>
          </a:ln>
        </p:spPr>
        <p:txBody>
          <a:bodyPr wrap="square" lIns="0" tIns="0" rIns="0" bIns="0" rtlCol="0" anchor="t">
            <a:spAutoFit/>
          </a:bodyPr>
          <a:lstStyle/>
          <a:p>
            <a:pPr marL="536575" indent="-354013" algn="just">
              <a:spcBef>
                <a:spcPts val="1200"/>
              </a:spcBef>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456874"/>
                </a:solidFill>
              </a:rPr>
              <a:t> </a:t>
            </a:r>
            <a:r>
              <a:rPr lang="pt-PT" sz="2800" dirty="0">
                <a:solidFill>
                  <a:srgbClr val="456874"/>
                </a:solidFill>
              </a:rPr>
              <a:t>Intervenção agroambiental de continuação do PDR2020, </a:t>
            </a:r>
            <a:r>
              <a:rPr lang="pt-PT" sz="2800" dirty="0" smtClean="0">
                <a:solidFill>
                  <a:srgbClr val="456874"/>
                </a:solidFill>
              </a:rPr>
              <a:t>tendo sido sujeita a pequenos ajustamentos relativamente ao PU de 2022</a:t>
            </a:r>
          </a:p>
          <a:p>
            <a:pPr marL="182562" algn="just">
              <a:lnSpc>
                <a:spcPct val="114000"/>
              </a:lnSpc>
              <a:spcAft>
                <a:spcPts val="1200"/>
              </a:spcAft>
              <a:buClr>
                <a:srgbClr val="7E9D3D"/>
              </a:buClr>
              <a:tabLst>
                <a:tab pos="536575" algn="l"/>
                <a:tab pos="11634788" algn="l"/>
              </a:tabLst>
            </a:pP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a:solidFill>
                  <a:srgbClr val="456874"/>
                </a:solidFill>
              </a:rPr>
              <a:t>Ajustamento dos </a:t>
            </a:r>
            <a:r>
              <a:rPr lang="pt-PT" sz="2800" b="1" dirty="0" smtClean="0">
                <a:solidFill>
                  <a:srgbClr val="456874"/>
                </a:solidFill>
              </a:rPr>
              <a:t>critérios de elegibilidade:</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Candidatar área </a:t>
            </a:r>
            <a:r>
              <a:rPr lang="pt-PT" sz="2800" dirty="0">
                <a:solidFill>
                  <a:srgbClr val="456874"/>
                </a:solidFill>
              </a:rPr>
              <a:t>mínima de </a:t>
            </a:r>
            <a:r>
              <a:rPr lang="pt-PT" sz="2800" u="sng" dirty="0">
                <a:solidFill>
                  <a:srgbClr val="456874"/>
                </a:solidFill>
              </a:rPr>
              <a:t>0,5 </a:t>
            </a:r>
            <a:r>
              <a:rPr lang="pt-PT" sz="2800" u="sng" dirty="0" smtClean="0">
                <a:solidFill>
                  <a:srgbClr val="456874"/>
                </a:solidFill>
              </a:rPr>
              <a:t>ha </a:t>
            </a:r>
            <a:r>
              <a:rPr lang="pt-PT" sz="2800" dirty="0">
                <a:solidFill>
                  <a:srgbClr val="456874"/>
                </a:solidFill>
              </a:rPr>
              <a:t>de culturas temporárias, olival, vinha ou </a:t>
            </a:r>
            <a:r>
              <a:rPr lang="pt-PT" sz="2800" dirty="0" smtClean="0">
                <a:solidFill>
                  <a:srgbClr val="456874"/>
                </a:solidFill>
              </a:rPr>
              <a:t>culturas frutícolas </a:t>
            </a:r>
            <a:r>
              <a:rPr lang="pt-PT" sz="2800" dirty="0">
                <a:solidFill>
                  <a:srgbClr val="456874"/>
                </a:solidFill>
              </a:rPr>
              <a:t>exceto pinheiro </a:t>
            </a:r>
            <a:r>
              <a:rPr lang="pt-PT" sz="2800" dirty="0" smtClean="0">
                <a:solidFill>
                  <a:srgbClr val="456874"/>
                </a:solidFill>
              </a:rPr>
              <a:t>manso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Candidatar uma área mínima de </a:t>
            </a:r>
            <a:r>
              <a:rPr lang="pt-PT" sz="2800" dirty="0" smtClean="0">
                <a:solidFill>
                  <a:srgbClr val="456874"/>
                </a:solidFill>
              </a:rPr>
              <a:t>1 ha, </a:t>
            </a:r>
            <a:r>
              <a:rPr lang="pt-PT" sz="2800" dirty="0">
                <a:solidFill>
                  <a:srgbClr val="456874"/>
                </a:solidFill>
              </a:rPr>
              <a:t>no caso de </a:t>
            </a:r>
            <a:r>
              <a:rPr lang="pt-PT" sz="2800" u="sng" dirty="0">
                <a:solidFill>
                  <a:srgbClr val="456874"/>
                </a:solidFill>
              </a:rPr>
              <a:t>prados e pastagem permanentes</a:t>
            </a:r>
            <a:r>
              <a:rPr lang="pt-PT" sz="2800" dirty="0">
                <a:solidFill>
                  <a:srgbClr val="456874"/>
                </a:solidFill>
              </a:rPr>
              <a:t> ou de pastagens arbustivas utilizadas através de pastoreio por efetivos do próprio, de bovinos, ovinos, caprinos, suínos e equídeos</a:t>
            </a:r>
            <a:endParaRPr lang="pt-PT" sz="2800" dirty="0" smtClean="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Ajustamento </a:t>
            </a:r>
            <a:r>
              <a:rPr lang="pt-PT" sz="2800" b="1" dirty="0">
                <a:solidFill>
                  <a:srgbClr val="456874"/>
                </a:solidFill>
              </a:rPr>
              <a:t>dos compromissos: </a:t>
            </a:r>
            <a:endParaRPr lang="pt-PT" sz="2800" b="1" dirty="0" smtClean="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Foi </a:t>
            </a:r>
            <a:r>
              <a:rPr lang="pt-PT" sz="2800" b="1" dirty="0" smtClean="0">
                <a:solidFill>
                  <a:srgbClr val="456874"/>
                </a:solidFill>
              </a:rPr>
              <a:t>eliminado</a:t>
            </a:r>
            <a:r>
              <a:rPr lang="pt-PT" sz="2800" dirty="0" smtClean="0">
                <a:solidFill>
                  <a:srgbClr val="456874"/>
                </a:solidFill>
              </a:rPr>
              <a:t> o compromisso das culturas temporárias que obrigava </a:t>
            </a:r>
            <a:r>
              <a:rPr lang="pt-PT" sz="2800" dirty="0">
                <a:solidFill>
                  <a:srgbClr val="456874"/>
                </a:solidFill>
              </a:rPr>
              <a:t>a que </a:t>
            </a:r>
            <a:r>
              <a:rPr lang="pt-PT" sz="2800" dirty="0" smtClean="0">
                <a:solidFill>
                  <a:srgbClr val="456874"/>
                </a:solidFill>
              </a:rPr>
              <a:t>as </a:t>
            </a:r>
            <a:r>
              <a:rPr lang="pt-PT" sz="2800" dirty="0">
                <a:solidFill>
                  <a:srgbClr val="456874"/>
                </a:solidFill>
              </a:rPr>
              <a:t>mobilizações do solo </a:t>
            </a:r>
            <a:r>
              <a:rPr lang="pt-PT" sz="2800" dirty="0" smtClean="0">
                <a:solidFill>
                  <a:srgbClr val="456874"/>
                </a:solidFill>
              </a:rPr>
              <a:t>fossem realizadas segundo </a:t>
            </a:r>
            <a:r>
              <a:rPr lang="pt-PT" sz="2800" dirty="0">
                <a:solidFill>
                  <a:srgbClr val="456874"/>
                </a:solidFill>
              </a:rPr>
              <a:t>as curvas de nível nas subparcelas inseridas em parcelas com IQFP superior a </a:t>
            </a:r>
            <a:r>
              <a:rPr lang="pt-PT" sz="2800" dirty="0" smtClean="0">
                <a:solidFill>
                  <a:srgbClr val="456874"/>
                </a:solidFill>
              </a:rPr>
              <a:t>dois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Nas subparcelas de </a:t>
            </a:r>
            <a:r>
              <a:rPr lang="pt-PT" sz="2800" dirty="0" smtClean="0">
                <a:solidFill>
                  <a:srgbClr val="456874"/>
                </a:solidFill>
              </a:rPr>
              <a:t>prados e </a:t>
            </a:r>
            <a:r>
              <a:rPr lang="pt-PT" sz="2800" dirty="0">
                <a:solidFill>
                  <a:srgbClr val="456874"/>
                </a:solidFill>
              </a:rPr>
              <a:t>pastagens permanentes e de prados e pastagens </a:t>
            </a:r>
            <a:r>
              <a:rPr lang="pt-PT" sz="2800" dirty="0" smtClean="0">
                <a:solidFill>
                  <a:srgbClr val="456874"/>
                </a:solidFill>
              </a:rPr>
              <a:t>arbustivas, </a:t>
            </a:r>
            <a:r>
              <a:rPr lang="pt-PT" sz="2800" u="sng" dirty="0">
                <a:solidFill>
                  <a:srgbClr val="456874"/>
                </a:solidFill>
              </a:rPr>
              <a:t>o controlo </a:t>
            </a:r>
            <a:r>
              <a:rPr lang="pt-PT" sz="2800" u="sng" dirty="0" smtClean="0">
                <a:solidFill>
                  <a:srgbClr val="456874"/>
                </a:solidFill>
              </a:rPr>
              <a:t>da vegetação deve ser efetuado através </a:t>
            </a:r>
            <a:r>
              <a:rPr lang="pt-PT" sz="2800" u="sng" dirty="0">
                <a:solidFill>
                  <a:srgbClr val="456874"/>
                </a:solidFill>
              </a:rPr>
              <a:t>do </a:t>
            </a:r>
            <a:r>
              <a:rPr lang="pt-PT" sz="2800" u="sng" dirty="0" smtClean="0">
                <a:solidFill>
                  <a:srgbClr val="456874"/>
                </a:solidFill>
              </a:rPr>
              <a:t>pastoreio</a:t>
            </a:r>
          </a:p>
        </p:txBody>
      </p:sp>
      <p:pic>
        <p:nvPicPr>
          <p:cNvPr id="9" name="Imagem 8"/>
          <p:cNvPicPr>
            <a:picLocks noChangeAspect="1"/>
          </p:cNvPicPr>
          <p:nvPr/>
        </p:nvPicPr>
        <p:blipFill>
          <a:blip r:embed="rId3"/>
          <a:stretch>
            <a:fillRect/>
          </a:stretch>
        </p:blipFill>
        <p:spPr>
          <a:xfrm>
            <a:off x="17374589" y="-37137"/>
            <a:ext cx="838200" cy="905933"/>
          </a:xfrm>
          <a:prstGeom prst="rect">
            <a:avLst/>
          </a:prstGeom>
        </p:spPr>
      </p:pic>
    </p:spTree>
    <p:extLst>
      <p:ext uri="{BB962C8B-B14F-4D97-AF65-F5344CB8AC3E}">
        <p14:creationId xmlns:p14="http://schemas.microsoft.com/office/powerpoint/2010/main" val="81445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solidFill>
                  <a:prstClr val="black">
                    <a:tint val="75000"/>
                  </a:prstClr>
                </a:solidFill>
              </a:rPr>
              <a:pPr/>
              <a:t>12</a:t>
            </a:fld>
            <a:endParaRPr lang="en-US" sz="2025" dirty="0">
              <a:solidFill>
                <a:prstClr val="black">
                  <a:tint val="75000"/>
                </a:prstClr>
              </a:solidFill>
            </a:endParaRPr>
          </a:p>
        </p:txBody>
      </p:sp>
      <p:sp>
        <p:nvSpPr>
          <p:cNvPr id="15" name="TextBox 4"/>
          <p:cNvSpPr txBox="1"/>
          <p:nvPr/>
        </p:nvSpPr>
        <p:spPr>
          <a:xfrm>
            <a:off x="839337" y="961089"/>
            <a:ext cx="16742391" cy="8818889"/>
          </a:xfrm>
          <a:prstGeom prst="rect">
            <a:avLst/>
          </a:prstGeom>
          <a:ln>
            <a:solidFill>
              <a:srgbClr val="456874"/>
            </a:solidFill>
          </a:ln>
        </p:spPr>
        <p:txBody>
          <a:bodyPr wrap="square" lIns="0" tIns="0" rIns="0" bIns="0" rtlCol="0" anchor="t">
            <a:spAutoFit/>
          </a:bodyPr>
          <a:lstStyle/>
          <a:p>
            <a:pPr marL="536575" indent="-354013"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456874"/>
                </a:solidFill>
              </a:rPr>
              <a:t> </a:t>
            </a:r>
            <a:r>
              <a:rPr lang="pt-PT" sz="2800" dirty="0">
                <a:solidFill>
                  <a:srgbClr val="456874"/>
                </a:solidFill>
              </a:rPr>
              <a:t>Intervenção agroambiental de continuação do </a:t>
            </a:r>
            <a:r>
              <a:rPr lang="pt-PT" sz="2800" dirty="0" smtClean="0">
                <a:solidFill>
                  <a:srgbClr val="456874"/>
                </a:solidFill>
              </a:rPr>
              <a:t>PDR2020 a </a:t>
            </a:r>
            <a:r>
              <a:rPr lang="pt-PT" sz="2800" dirty="0">
                <a:solidFill>
                  <a:srgbClr val="456874"/>
                </a:solidFill>
              </a:rPr>
              <a:t>qual foi revista no sentido de </a:t>
            </a:r>
            <a:r>
              <a:rPr lang="pt-PT" sz="2800" dirty="0" smtClean="0">
                <a:solidFill>
                  <a:srgbClr val="456874"/>
                </a:solidFill>
              </a:rPr>
              <a:t>permitir uma maior adesão por parte dos produtores pecuários</a:t>
            </a:r>
          </a:p>
          <a:p>
            <a:pPr marL="536575" indent="-354013" algn="just">
              <a:spcAft>
                <a:spcPts val="1200"/>
              </a:spcAft>
              <a:buClr>
                <a:srgbClr val="7E9D3D"/>
              </a:buClr>
              <a:buFont typeface="Wingdings" panose="05000000000000000000" pitchFamily="2" charset="2"/>
              <a:buChar char="v"/>
              <a:tabLst>
                <a:tab pos="536575" algn="l"/>
                <a:tab pos="11634788" algn="l"/>
              </a:tabLst>
            </a:pP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Ajustamentos: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Compromissos são de </a:t>
            </a:r>
            <a:r>
              <a:rPr lang="pt-PT" sz="2800" u="sng" dirty="0" smtClean="0">
                <a:solidFill>
                  <a:srgbClr val="456874"/>
                </a:solidFill>
              </a:rPr>
              <a:t>2 anos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A classificação do risco de erosão genética passou a ser «rara» e «em risco»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Os valores do montante unitário por classe de risco aumentaram:</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Nível de ameaça rara — 250 €/CN</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Nível de ameaça em risco — 160 €/CN</a:t>
            </a:r>
          </a:p>
          <a:p>
            <a:pPr marL="1764000"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a:solidFill>
                  <a:srgbClr val="456874"/>
                </a:solidFill>
              </a:rPr>
              <a:t>Disposição </a:t>
            </a:r>
            <a:r>
              <a:rPr lang="pt-PT" sz="2800" b="1" dirty="0" smtClean="0">
                <a:solidFill>
                  <a:srgbClr val="456874"/>
                </a:solidFill>
              </a:rPr>
              <a:t>transitória:</a:t>
            </a:r>
          </a:p>
          <a:p>
            <a:pPr marL="639762" lvl="1" algn="just">
              <a:lnSpc>
                <a:spcPct val="114000"/>
              </a:lnSpc>
              <a:spcAft>
                <a:spcPts val="1200"/>
              </a:spcAft>
              <a:buClr>
                <a:srgbClr val="7E9D3D"/>
              </a:buClr>
              <a:tabLst>
                <a:tab pos="536575" algn="l"/>
                <a:tab pos="11634788" algn="l"/>
              </a:tabLst>
            </a:pPr>
            <a:r>
              <a:rPr lang="pt-PT" sz="2800" b="1" dirty="0" smtClean="0">
                <a:solidFill>
                  <a:srgbClr val="456874"/>
                </a:solidFill>
              </a:rPr>
              <a:t>Em 2023 podem </a:t>
            </a:r>
            <a:r>
              <a:rPr lang="pt-PT" sz="2800" b="1" dirty="0">
                <a:solidFill>
                  <a:srgbClr val="456874"/>
                </a:solidFill>
              </a:rPr>
              <a:t>ainda beneficiar do apoio </a:t>
            </a:r>
            <a:r>
              <a:rPr lang="pt-PT" sz="2800" b="1" dirty="0" smtClean="0">
                <a:solidFill>
                  <a:srgbClr val="456874"/>
                </a:solidFill>
              </a:rPr>
              <a:t>as fêmeas </a:t>
            </a:r>
            <a:r>
              <a:rPr lang="pt-PT" sz="2800" b="1" dirty="0">
                <a:solidFill>
                  <a:srgbClr val="456874"/>
                </a:solidFill>
              </a:rPr>
              <a:t>reprodutoras do efetivo pecuário </a:t>
            </a:r>
            <a:r>
              <a:rPr lang="pt-PT" sz="2800" b="1" dirty="0" smtClean="0">
                <a:solidFill>
                  <a:srgbClr val="456874"/>
                </a:solidFill>
              </a:rPr>
              <a:t>que não </a:t>
            </a:r>
            <a:r>
              <a:rPr lang="pt-PT" sz="2800" b="1" dirty="0">
                <a:solidFill>
                  <a:srgbClr val="456874"/>
                </a:solidFill>
              </a:rPr>
              <a:t>tenham sido exploradas em linha pura, desde que a exploração pecuária possua um macho reprodutor registado no livro genealógico da mesma </a:t>
            </a:r>
            <a:r>
              <a:rPr lang="pt-PT" sz="2800" b="1" dirty="0" smtClean="0">
                <a:solidFill>
                  <a:srgbClr val="456874"/>
                </a:solidFill>
              </a:rPr>
              <a:t>raça, </a:t>
            </a:r>
            <a:r>
              <a:rPr lang="pt-PT" sz="2800" b="1" dirty="0">
                <a:solidFill>
                  <a:srgbClr val="456874"/>
                </a:solidFill>
              </a:rPr>
              <a:t>ou tenha aderido a um programa de inseminação artificial desenvolvido pela entidade gestora do livro </a:t>
            </a:r>
            <a:r>
              <a:rPr lang="pt-PT" sz="2800" b="1" dirty="0" smtClean="0">
                <a:solidFill>
                  <a:srgbClr val="456874"/>
                </a:solidFill>
              </a:rPr>
              <a:t>genealógico</a:t>
            </a:r>
            <a:endParaRPr lang="pt-PT" sz="2800" b="1" dirty="0">
              <a:solidFill>
                <a:srgbClr val="456874"/>
              </a:solidFill>
            </a:endParaRPr>
          </a:p>
        </p:txBody>
      </p:sp>
      <p:sp>
        <p:nvSpPr>
          <p:cNvPr id="8" name="TextBox 5"/>
          <p:cNvSpPr txBox="1"/>
          <p:nvPr/>
        </p:nvSpPr>
        <p:spPr>
          <a:xfrm>
            <a:off x="839337" y="307172"/>
            <a:ext cx="16383000" cy="384721"/>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C.1.1.4 - </a:t>
            </a:r>
            <a:r>
              <a:rPr lang="pt-PT" sz="2800" b="1" u="sng" dirty="0" smtClean="0">
                <a:solidFill>
                  <a:srgbClr val="7E9D3D"/>
                </a:solidFill>
              </a:rPr>
              <a:t>Manutenção </a:t>
            </a:r>
            <a:r>
              <a:rPr lang="pt-PT" sz="2800" b="1" u="sng" dirty="0">
                <a:solidFill>
                  <a:srgbClr val="7E9D3D"/>
                </a:solidFill>
              </a:rPr>
              <a:t>de raças </a:t>
            </a:r>
            <a:r>
              <a:rPr lang="pt-PT" sz="2800" b="1" u="sng" dirty="0" smtClean="0">
                <a:solidFill>
                  <a:srgbClr val="7E9D3D"/>
                </a:solidFill>
              </a:rPr>
              <a:t>autóctones</a:t>
            </a:r>
            <a:endParaRPr lang="pt-PT" sz="2800" b="1" u="sng" dirty="0">
              <a:solidFill>
                <a:srgbClr val="7E9D3D"/>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71968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solidFill>
                  <a:prstClr val="black">
                    <a:tint val="75000"/>
                  </a:prstClr>
                </a:solidFill>
              </a:rPr>
              <a:pPr/>
              <a:t>13</a:t>
            </a:fld>
            <a:endParaRPr lang="en-US" sz="2025" dirty="0">
              <a:solidFill>
                <a:prstClr val="black">
                  <a:tint val="75000"/>
                </a:prstClr>
              </a:solidFill>
            </a:endParaRPr>
          </a:p>
        </p:txBody>
      </p:sp>
      <p:sp>
        <p:nvSpPr>
          <p:cNvPr id="15" name="TextBox 4"/>
          <p:cNvSpPr txBox="1"/>
          <p:nvPr/>
        </p:nvSpPr>
        <p:spPr>
          <a:xfrm>
            <a:off x="803476" y="2171700"/>
            <a:ext cx="16405284" cy="1582613"/>
          </a:xfrm>
          <a:prstGeom prst="rect">
            <a:avLst/>
          </a:prstGeom>
          <a:ln>
            <a:solidFill>
              <a:srgbClr val="456874"/>
            </a:solidFill>
          </a:ln>
        </p:spPr>
        <p:txBody>
          <a:bodyPr wrap="square" lIns="0" tIns="0" rIns="0" bIns="0" rtlCol="0" anchor="t">
            <a:spAutoFit/>
          </a:bodyPr>
          <a:lstStyle/>
          <a:p>
            <a:pPr algn="just"/>
            <a:endParaRPr lang="pt-PT" sz="2400" b="1" dirty="0">
              <a:solidFill>
                <a:prstClr val="black"/>
              </a:solidFill>
            </a:endParaRPr>
          </a:p>
          <a:p>
            <a:pPr marL="2026444" lvl="3" indent="-457200" algn="just">
              <a:lnSpc>
                <a:spcPct val="114000"/>
              </a:lnSpc>
              <a:spcAft>
                <a:spcPts val="1800"/>
              </a:spcAft>
              <a:buClr>
                <a:srgbClr val="7E9D3D"/>
              </a:buClr>
              <a:buFont typeface="Wingdings" panose="05000000000000000000" pitchFamily="2" charset="2"/>
              <a:buChar char="Ø"/>
              <a:tabLst>
                <a:tab pos="11634788" algn="l"/>
              </a:tabLst>
            </a:pPr>
            <a:r>
              <a:rPr lang="pt-PT" sz="2800" dirty="0">
                <a:solidFill>
                  <a:srgbClr val="456874"/>
                </a:solidFill>
              </a:rPr>
              <a:t> </a:t>
            </a:r>
            <a:r>
              <a:rPr lang="pt-PT" sz="2800" b="1" dirty="0">
                <a:solidFill>
                  <a:srgbClr val="456874"/>
                </a:solidFill>
              </a:rPr>
              <a:t>Mantêm-se as regras gerais do período </a:t>
            </a:r>
            <a:r>
              <a:rPr lang="pt-PT" sz="2800" b="1" dirty="0" smtClean="0">
                <a:solidFill>
                  <a:srgbClr val="456874"/>
                </a:solidFill>
              </a:rPr>
              <a:t>2015-2022</a:t>
            </a:r>
            <a:endParaRPr lang="pt-PT" sz="2800" b="1" dirty="0">
              <a:solidFill>
                <a:srgbClr val="456874"/>
              </a:solidFill>
            </a:endParaRPr>
          </a:p>
          <a:p>
            <a:pPr marL="1569244" lvl="3" algn="just">
              <a:lnSpc>
                <a:spcPct val="114000"/>
              </a:lnSpc>
              <a:spcAft>
                <a:spcPts val="1800"/>
              </a:spcAft>
              <a:buClr>
                <a:srgbClr val="7E9D3D"/>
              </a:buClr>
              <a:tabLst>
                <a:tab pos="11634788" algn="l"/>
              </a:tabLst>
            </a:pPr>
            <a:endParaRPr lang="pt-PT" sz="2800" b="1" dirty="0" smtClean="0">
              <a:solidFill>
                <a:srgbClr val="456874"/>
              </a:solidFill>
            </a:endParaRPr>
          </a:p>
        </p:txBody>
      </p:sp>
      <p:sp>
        <p:nvSpPr>
          <p:cNvPr id="8" name="TextBox 5"/>
          <p:cNvSpPr txBox="1"/>
          <p:nvPr/>
        </p:nvSpPr>
        <p:spPr>
          <a:xfrm>
            <a:off x="685800" y="578583"/>
            <a:ext cx="16522960" cy="2000548"/>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dirty="0" smtClean="0">
                <a:solidFill>
                  <a:srgbClr val="7E9D3D"/>
                </a:solidFill>
              </a:rPr>
              <a:t>C.1.2.1 – Apoio às Zonas com Condicionantes Naturais </a:t>
            </a:r>
          </a:p>
          <a:p>
            <a:pPr marL="182562" algn="just">
              <a:lnSpc>
                <a:spcPts val="3038"/>
              </a:lnSpc>
              <a:spcAft>
                <a:spcPts val="1200"/>
              </a:spcAft>
              <a:buClr>
                <a:srgbClr val="F79646">
                  <a:lumMod val="75000"/>
                </a:srgbClr>
              </a:buClr>
              <a:tabLst>
                <a:tab pos="536575" algn="l"/>
                <a:tab pos="11634788" algn="l"/>
              </a:tabLst>
            </a:pPr>
            <a:r>
              <a:rPr lang="pt-PT" sz="2800" dirty="0">
                <a:solidFill>
                  <a:srgbClr val="7E9D3D"/>
                </a:solidFill>
              </a:rPr>
              <a:t>	</a:t>
            </a:r>
            <a:r>
              <a:rPr lang="pt-PT" sz="2800" dirty="0" smtClean="0">
                <a:solidFill>
                  <a:srgbClr val="7E9D3D"/>
                </a:solidFill>
              </a:rPr>
              <a:t>-&gt; </a:t>
            </a:r>
            <a:r>
              <a:rPr lang="pt-PT" sz="2800" b="1" u="sng" dirty="0">
                <a:solidFill>
                  <a:srgbClr val="7E9D3D"/>
                </a:solidFill>
              </a:rPr>
              <a:t>Medida 9-Manutenção da atividade agrícola em zonas desfavorecidas</a:t>
            </a:r>
            <a:r>
              <a:rPr lang="pt-PT" sz="2800" dirty="0">
                <a:solidFill>
                  <a:srgbClr val="7E9D3D"/>
                </a:solidFill>
              </a:rPr>
              <a:t> </a:t>
            </a:r>
            <a:r>
              <a:rPr lang="pt-PT" sz="2800" b="1" dirty="0" smtClean="0">
                <a:solidFill>
                  <a:srgbClr val="7E9D3D"/>
                </a:solidFill>
              </a:rPr>
              <a:t>do PDR 2020</a:t>
            </a:r>
          </a:p>
          <a:p>
            <a:pPr marL="182562" algn="r">
              <a:lnSpc>
                <a:spcPts val="3038"/>
              </a:lnSpc>
              <a:spcAft>
                <a:spcPts val="1200"/>
              </a:spcAft>
              <a:buClr>
                <a:srgbClr val="F79646">
                  <a:lumMod val="75000"/>
                </a:srgbClr>
              </a:buClr>
              <a:tabLst>
                <a:tab pos="536575" algn="l"/>
                <a:tab pos="11634788" algn="l"/>
              </a:tabLst>
            </a:pPr>
            <a:r>
              <a:rPr lang="pt-PT" sz="2800" dirty="0">
                <a:solidFill>
                  <a:srgbClr val="7E9D3D"/>
                </a:solidFill>
              </a:rPr>
              <a:t>	</a:t>
            </a:r>
            <a:r>
              <a:rPr lang="pt-PT" sz="2800" b="1" dirty="0">
                <a:solidFill>
                  <a:srgbClr val="7E9D3D"/>
                </a:solidFill>
              </a:rPr>
              <a:t>Portaria n.º 24/2015 de 09 </a:t>
            </a:r>
            <a:r>
              <a:rPr lang="pt-PT" sz="2800" b="1" dirty="0" smtClean="0">
                <a:solidFill>
                  <a:srgbClr val="7E9D3D"/>
                </a:solidFill>
              </a:rPr>
              <a:t>de </a:t>
            </a:r>
            <a:r>
              <a:rPr lang="pt-PT" sz="2800" b="1" dirty="0">
                <a:solidFill>
                  <a:srgbClr val="7E9D3D"/>
                </a:solidFill>
              </a:rPr>
              <a:t>fevereiro</a:t>
            </a:r>
            <a:endParaRPr lang="pt-PT" sz="2800" b="1" dirty="0">
              <a:solidFill>
                <a:srgbClr val="456874"/>
              </a:solidFill>
            </a:endParaRPr>
          </a:p>
          <a:p>
            <a:pPr marL="182562" algn="just">
              <a:lnSpc>
                <a:spcPts val="3038"/>
              </a:lnSpc>
              <a:spcAft>
                <a:spcPts val="1200"/>
              </a:spcAft>
              <a:buClr>
                <a:srgbClr val="F79646">
                  <a:lumMod val="75000"/>
                </a:srgbClr>
              </a:buClr>
              <a:tabLst>
                <a:tab pos="536575" algn="l"/>
                <a:tab pos="11634788" algn="l"/>
              </a:tabLst>
            </a:pPr>
            <a:r>
              <a:rPr lang="pt-PT" sz="2800" dirty="0" smtClean="0">
                <a:solidFill>
                  <a:srgbClr val="7E9D3D"/>
                </a:solidFill>
              </a:rPr>
              <a:t>  </a:t>
            </a:r>
            <a:endParaRPr lang="pt-PT" sz="2800" dirty="0">
              <a:solidFill>
                <a:srgbClr val="7E9D3D"/>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654453" y="4120515"/>
            <a:ext cx="16528647" cy="2000548"/>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dirty="0" smtClean="0">
                <a:solidFill>
                  <a:srgbClr val="7E9D3D"/>
                </a:solidFill>
              </a:rPr>
              <a:t>C.1.2.2 – Pagamento Rede Natura</a:t>
            </a:r>
          </a:p>
          <a:p>
            <a:pPr marL="182562" algn="just">
              <a:lnSpc>
                <a:spcPts val="3038"/>
              </a:lnSpc>
              <a:spcAft>
                <a:spcPts val="1200"/>
              </a:spcAft>
              <a:buClr>
                <a:srgbClr val="F79646">
                  <a:lumMod val="75000"/>
                </a:srgbClr>
              </a:buClr>
              <a:tabLst>
                <a:tab pos="536575" algn="l"/>
                <a:tab pos="11634788" algn="l"/>
              </a:tabLst>
            </a:pPr>
            <a:r>
              <a:rPr lang="pt-PT" sz="2800" dirty="0">
                <a:solidFill>
                  <a:srgbClr val="7E9D3D"/>
                </a:solidFill>
              </a:rPr>
              <a:t>	</a:t>
            </a:r>
            <a:r>
              <a:rPr lang="pt-PT" sz="2800" dirty="0" smtClean="0">
                <a:solidFill>
                  <a:srgbClr val="7E9D3D"/>
                </a:solidFill>
              </a:rPr>
              <a:t>-&gt; </a:t>
            </a:r>
            <a:r>
              <a:rPr lang="pt-PT" sz="2800" b="1" u="sng" dirty="0">
                <a:solidFill>
                  <a:srgbClr val="7E9D3D"/>
                </a:solidFill>
              </a:rPr>
              <a:t>Operação 7.3.1-Pagamentos Rede Natura - Pagamento Natura</a:t>
            </a:r>
            <a:r>
              <a:rPr lang="pt-PT" sz="2800" dirty="0">
                <a:solidFill>
                  <a:srgbClr val="7E9D3D"/>
                </a:solidFill>
              </a:rPr>
              <a:t> </a:t>
            </a:r>
            <a:r>
              <a:rPr lang="pt-PT" sz="2800" b="1" dirty="0" smtClean="0">
                <a:solidFill>
                  <a:srgbClr val="7E9D3D"/>
                </a:solidFill>
              </a:rPr>
              <a:t>do PDR 2020</a:t>
            </a:r>
          </a:p>
          <a:p>
            <a:pPr marL="182562" algn="r">
              <a:lnSpc>
                <a:spcPts val="3038"/>
              </a:lnSpc>
              <a:spcAft>
                <a:spcPts val="1200"/>
              </a:spcAft>
              <a:buClr>
                <a:srgbClr val="F79646">
                  <a:lumMod val="75000"/>
                </a:srgbClr>
              </a:buClr>
              <a:tabLst>
                <a:tab pos="536575" algn="l"/>
                <a:tab pos="11634788" algn="l"/>
              </a:tabLst>
            </a:pPr>
            <a:r>
              <a:rPr lang="pt-PT" sz="2800" dirty="0">
                <a:solidFill>
                  <a:srgbClr val="7E9D3D"/>
                </a:solidFill>
              </a:rPr>
              <a:t>	</a:t>
            </a:r>
            <a:r>
              <a:rPr lang="pt-PT" sz="2800" b="1" dirty="0">
                <a:solidFill>
                  <a:srgbClr val="7E9D3D"/>
                </a:solidFill>
              </a:rPr>
              <a:t>Portaria n.º 54-K/2023 de </a:t>
            </a:r>
            <a:r>
              <a:rPr lang="pt-PT" sz="2800" b="1" dirty="0" smtClean="0">
                <a:solidFill>
                  <a:srgbClr val="7E9D3D"/>
                </a:solidFill>
              </a:rPr>
              <a:t>27 de fevereiro </a:t>
            </a:r>
            <a:r>
              <a:rPr lang="pt-PT" sz="2800" dirty="0" smtClean="0">
                <a:solidFill>
                  <a:srgbClr val="7E9D3D"/>
                </a:solidFill>
              </a:rPr>
              <a:t>(altera a Portaria </a:t>
            </a:r>
            <a:r>
              <a:rPr lang="pt-PT" sz="2800" dirty="0">
                <a:solidFill>
                  <a:srgbClr val="7E9D3D"/>
                </a:solidFill>
              </a:rPr>
              <a:t>n.º </a:t>
            </a:r>
            <a:r>
              <a:rPr lang="pt-PT" sz="2800" dirty="0" smtClean="0">
                <a:solidFill>
                  <a:srgbClr val="7E9D3D"/>
                </a:solidFill>
              </a:rPr>
              <a:t>56/2015 </a:t>
            </a:r>
            <a:r>
              <a:rPr lang="pt-PT" sz="2800" dirty="0">
                <a:solidFill>
                  <a:srgbClr val="7E9D3D"/>
                </a:solidFill>
              </a:rPr>
              <a:t>de 09 de 27 de </a:t>
            </a:r>
            <a:r>
              <a:rPr lang="pt-PT" sz="2800" dirty="0" smtClean="0">
                <a:solidFill>
                  <a:srgbClr val="7E9D3D"/>
                </a:solidFill>
              </a:rPr>
              <a:t>fevereiro)</a:t>
            </a:r>
            <a:endParaRPr lang="pt-PT" sz="2800" dirty="0">
              <a:solidFill>
                <a:srgbClr val="456874"/>
              </a:solidFill>
            </a:endParaRPr>
          </a:p>
          <a:p>
            <a:pPr marL="182562" algn="just">
              <a:lnSpc>
                <a:spcPts val="3038"/>
              </a:lnSpc>
              <a:spcAft>
                <a:spcPts val="1200"/>
              </a:spcAft>
              <a:buClr>
                <a:srgbClr val="F79646">
                  <a:lumMod val="75000"/>
                </a:srgbClr>
              </a:buClr>
              <a:tabLst>
                <a:tab pos="536575" algn="l"/>
                <a:tab pos="11634788" algn="l"/>
              </a:tabLst>
            </a:pPr>
            <a:r>
              <a:rPr lang="pt-PT" sz="2800" dirty="0" smtClean="0">
                <a:solidFill>
                  <a:srgbClr val="7E9D3D"/>
                </a:solidFill>
              </a:rPr>
              <a:t>  </a:t>
            </a:r>
            <a:endParaRPr lang="pt-PT" sz="2800" dirty="0">
              <a:solidFill>
                <a:srgbClr val="7E9D3D"/>
              </a:solidFill>
            </a:endParaRPr>
          </a:p>
        </p:txBody>
      </p:sp>
      <p:sp>
        <p:nvSpPr>
          <p:cNvPr id="9" name="TextBox 4"/>
          <p:cNvSpPr txBox="1"/>
          <p:nvPr/>
        </p:nvSpPr>
        <p:spPr>
          <a:xfrm>
            <a:off x="831980" y="5829300"/>
            <a:ext cx="16376780" cy="3517951"/>
          </a:xfrm>
          <a:prstGeom prst="rect">
            <a:avLst/>
          </a:prstGeom>
          <a:ln>
            <a:solidFill>
              <a:srgbClr val="456874"/>
            </a:solidFill>
          </a:ln>
        </p:spPr>
        <p:txBody>
          <a:bodyPr wrap="square" lIns="0" tIns="0" rIns="0" bIns="0" rtlCol="0" anchor="t">
            <a:spAutoFit/>
          </a:bodyPr>
          <a:lstStyle/>
          <a:p>
            <a:pPr algn="just"/>
            <a:endParaRPr lang="pt-PT" sz="2400" b="1" dirty="0">
              <a:solidFill>
                <a:prstClr val="black"/>
              </a:solidFill>
            </a:endParaRPr>
          </a:p>
          <a:p>
            <a:pPr marL="2026444" lvl="3" indent="-457200" algn="just">
              <a:lnSpc>
                <a:spcPct val="114000"/>
              </a:lnSpc>
              <a:spcAft>
                <a:spcPts val="1800"/>
              </a:spcAft>
              <a:buClr>
                <a:srgbClr val="7E9D3D"/>
              </a:buClr>
              <a:buFont typeface="Wingdings" panose="05000000000000000000" pitchFamily="2" charset="2"/>
              <a:buChar char="Ø"/>
              <a:tabLst>
                <a:tab pos="11634788" algn="l"/>
              </a:tabLst>
            </a:pPr>
            <a:r>
              <a:rPr lang="pt-PT" sz="2800" dirty="0">
                <a:solidFill>
                  <a:srgbClr val="456874"/>
                </a:solidFill>
              </a:rPr>
              <a:t> Nova Área condicionada, tipo 3 – equivalente ao tipo 2, mas com apoio maior por ser zona crítica, em resultado do custo de oportunidade de não irrigar ser mais </a:t>
            </a:r>
            <a:r>
              <a:rPr lang="pt-PT" sz="2800" dirty="0" smtClean="0">
                <a:solidFill>
                  <a:srgbClr val="456874"/>
                </a:solidFill>
              </a:rPr>
              <a:t>elevado:</a:t>
            </a:r>
          </a:p>
          <a:p>
            <a:pPr marL="2940844" lvl="5"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Até 100 </a:t>
            </a:r>
            <a:r>
              <a:rPr lang="pt-PT" sz="2800" dirty="0" smtClean="0">
                <a:solidFill>
                  <a:srgbClr val="456874"/>
                </a:solidFill>
              </a:rPr>
              <a:t>ha -  </a:t>
            </a:r>
            <a:r>
              <a:rPr lang="pt-PT" sz="2800" dirty="0">
                <a:solidFill>
                  <a:srgbClr val="456874"/>
                </a:solidFill>
              </a:rPr>
              <a:t>44€/</a:t>
            </a:r>
            <a:r>
              <a:rPr lang="pt-PT" sz="2800" dirty="0" smtClean="0">
                <a:solidFill>
                  <a:srgbClr val="456874"/>
                </a:solidFill>
              </a:rPr>
              <a:t>ha</a:t>
            </a:r>
            <a:endParaRPr lang="pt-PT" sz="2800" dirty="0">
              <a:solidFill>
                <a:srgbClr val="456874"/>
              </a:solidFill>
            </a:endParaRPr>
          </a:p>
          <a:p>
            <a:pPr marL="2940844" lvl="5"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&gt;100 ha ≤ 300 </a:t>
            </a:r>
            <a:r>
              <a:rPr lang="pt-PT" sz="2800" dirty="0" smtClean="0">
                <a:solidFill>
                  <a:srgbClr val="456874"/>
                </a:solidFill>
              </a:rPr>
              <a:t>ha - 36</a:t>
            </a:r>
            <a:r>
              <a:rPr lang="pt-PT" sz="2800" dirty="0">
                <a:solidFill>
                  <a:srgbClr val="456874"/>
                </a:solidFill>
              </a:rPr>
              <a:t>€/</a:t>
            </a:r>
            <a:r>
              <a:rPr lang="pt-PT" sz="2800" dirty="0" smtClean="0">
                <a:solidFill>
                  <a:srgbClr val="456874"/>
                </a:solidFill>
              </a:rPr>
              <a:t>ha</a:t>
            </a:r>
            <a:endParaRPr lang="pt-PT" sz="2800" dirty="0">
              <a:solidFill>
                <a:srgbClr val="456874"/>
              </a:solidFill>
            </a:endParaRPr>
          </a:p>
          <a:p>
            <a:pPr marL="2940844" lvl="5"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&gt;300 </a:t>
            </a:r>
            <a:r>
              <a:rPr lang="pt-PT" sz="2800" dirty="0" smtClean="0">
                <a:solidFill>
                  <a:srgbClr val="456874"/>
                </a:solidFill>
              </a:rPr>
              <a:t>ha -  </a:t>
            </a:r>
            <a:r>
              <a:rPr lang="pt-PT" sz="2800" dirty="0">
                <a:solidFill>
                  <a:srgbClr val="456874"/>
                </a:solidFill>
              </a:rPr>
              <a:t>27€/ha </a:t>
            </a:r>
            <a:endParaRPr lang="pt-PT" sz="2800" b="1" dirty="0">
              <a:solidFill>
                <a:srgbClr val="456874"/>
              </a:solidFill>
            </a:endParaRPr>
          </a:p>
        </p:txBody>
      </p:sp>
    </p:spTree>
    <p:extLst>
      <p:ext uri="{BB962C8B-B14F-4D97-AF65-F5344CB8AC3E}">
        <p14:creationId xmlns:p14="http://schemas.microsoft.com/office/powerpoint/2010/main" val="3490610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14</a:t>
            </a:fld>
            <a:endParaRPr lang="en-US" sz="2025" dirty="0"/>
          </a:p>
        </p:txBody>
      </p:sp>
      <p:sp>
        <p:nvSpPr>
          <p:cNvPr id="9" name="TextBox 5"/>
          <p:cNvSpPr txBox="1"/>
          <p:nvPr/>
        </p:nvSpPr>
        <p:spPr>
          <a:xfrm>
            <a:off x="990600" y="737056"/>
            <a:ext cx="15684793" cy="430887"/>
          </a:xfrm>
          <a:prstGeom prst="rect">
            <a:avLst/>
          </a:prstGeom>
        </p:spPr>
        <p:txBody>
          <a:bodyPr wrap="square" lIns="0" tIns="0" rIns="0" bIns="0" rtlCol="0" anchor="t">
            <a:spAutoFit/>
          </a:bodyPr>
          <a:lstStyle/>
          <a:p>
            <a:pPr algn="just"/>
            <a:r>
              <a:rPr lang="pt-PT" sz="2800" b="1" dirty="0" smtClean="0">
                <a:solidFill>
                  <a:srgbClr val="7E9D3D"/>
                </a:solidFill>
              </a:rPr>
              <a:t>D.2.1 – </a:t>
            </a:r>
            <a:r>
              <a:rPr lang="pt-PT" sz="2800" b="1" u="sng" dirty="0" smtClean="0">
                <a:solidFill>
                  <a:srgbClr val="7E9D3D"/>
                </a:solidFill>
              </a:rPr>
              <a:t>Planos Zonais Agroambientais</a:t>
            </a:r>
            <a:r>
              <a:rPr lang="pt-PT" sz="2400" u="sng" dirty="0" smtClean="0">
                <a:solidFill>
                  <a:srgbClr val="456874"/>
                </a:solidFill>
              </a:rPr>
              <a:t> </a:t>
            </a:r>
            <a:endParaRPr lang="pt-PT" sz="2400" u="sng" dirty="0">
              <a:solidFill>
                <a:srgbClr val="456874"/>
              </a:solidFill>
            </a:endParaRPr>
          </a:p>
        </p:txBody>
      </p:sp>
      <p:sp>
        <p:nvSpPr>
          <p:cNvPr id="15" name="TextBox 4"/>
          <p:cNvSpPr txBox="1"/>
          <p:nvPr/>
        </p:nvSpPr>
        <p:spPr>
          <a:xfrm>
            <a:off x="762000" y="1201878"/>
            <a:ext cx="16840200" cy="8723798"/>
          </a:xfrm>
          <a:prstGeom prst="rect">
            <a:avLst/>
          </a:prstGeom>
          <a:ln>
            <a:solidFill>
              <a:srgbClr val="456874"/>
            </a:solidFill>
          </a:ln>
        </p:spPr>
        <p:txBody>
          <a:bodyPr wrap="square" lIns="0" tIns="0" rIns="0" bIns="0" rtlCol="0" anchor="t">
            <a:spAutoFit/>
          </a:bodyPr>
          <a:lstStyle/>
          <a:p>
            <a:pPr marL="2026444" lvl="3"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AZ Peneda-Gerês  </a:t>
            </a:r>
            <a:endParaRPr lang="pt-PT" sz="2800" b="1" u="sng" dirty="0">
              <a:solidFill>
                <a:srgbClr val="7E9D3D"/>
              </a:solidFill>
            </a:endParaRPr>
          </a:p>
          <a:p>
            <a:pPr marL="2026444" lvl="3"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a:solidFill>
                  <a:srgbClr val="7E9D3D"/>
                </a:solidFill>
              </a:rPr>
              <a:t>AZ </a:t>
            </a:r>
            <a:r>
              <a:rPr lang="pt-PT" sz="2800" b="1" u="sng" dirty="0" smtClean="0">
                <a:solidFill>
                  <a:srgbClr val="7E9D3D"/>
                </a:solidFill>
              </a:rPr>
              <a:t>Montesinho-Nogueira</a:t>
            </a:r>
            <a:endParaRPr lang="pt-PT" sz="2800" b="1" u="sng" dirty="0">
              <a:solidFill>
                <a:srgbClr val="7E9D3D"/>
              </a:solidFill>
            </a:endParaRPr>
          </a:p>
          <a:p>
            <a:pPr marL="2026444" lvl="3"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a:solidFill>
                  <a:srgbClr val="7E9D3D"/>
                </a:solidFill>
              </a:rPr>
              <a:t>AZ Douro Internacional, Sabor, Maçãs, e Vale do Côa</a:t>
            </a:r>
          </a:p>
          <a:p>
            <a:pPr marL="2026444" lvl="3"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a:solidFill>
                  <a:srgbClr val="7E9D3D"/>
                </a:solidFill>
              </a:rPr>
              <a:t>AZ Castro Verde, Vale do Guadiana, Piçarras e Cuba</a:t>
            </a:r>
          </a:p>
          <a:p>
            <a:pPr marL="2026444" lvl="3"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AZ Alto </a:t>
            </a:r>
            <a:r>
              <a:rPr lang="pt-PT" sz="2800" b="1" u="sng" dirty="0">
                <a:solidFill>
                  <a:srgbClr val="7E9D3D"/>
                </a:solidFill>
              </a:rPr>
              <a:t>e Centro </a:t>
            </a:r>
            <a:r>
              <a:rPr lang="pt-PT" sz="2800" b="1" u="sng" dirty="0" smtClean="0">
                <a:solidFill>
                  <a:srgbClr val="7E9D3D"/>
                </a:solidFill>
              </a:rPr>
              <a:t>Alentejo</a:t>
            </a:r>
          </a:p>
          <a:p>
            <a:pPr marL="1569244" lvl="3" algn="just">
              <a:lnSpc>
                <a:spcPct val="114000"/>
              </a:lnSpc>
              <a:spcAft>
                <a:spcPts val="1800"/>
              </a:spcAft>
              <a:buClr>
                <a:srgbClr val="7E9D3D"/>
              </a:buClr>
              <a:tabLst>
                <a:tab pos="11634788" algn="l"/>
              </a:tabLst>
            </a:pPr>
            <a:endParaRPr lang="pt-PT" sz="2800" b="1" u="sng" dirty="0" smtClean="0">
              <a:solidFill>
                <a:srgbClr val="7E9D3D"/>
              </a:solidFill>
            </a:endParaRPr>
          </a:p>
          <a:p>
            <a:pPr marL="2026444" lvl="3"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Ajustamento dos compromissos:</a:t>
            </a:r>
          </a:p>
          <a:p>
            <a:pPr marL="2483644" lvl="4"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Com </a:t>
            </a:r>
            <a:r>
              <a:rPr lang="pt-PT" sz="2800" dirty="0">
                <a:solidFill>
                  <a:srgbClr val="456874"/>
                </a:solidFill>
              </a:rPr>
              <a:t>exceção da componente “Gestão do pastoreio em áreas de baldio” do AZ </a:t>
            </a:r>
            <a:r>
              <a:rPr lang="pt-PT" sz="2800" dirty="0" smtClean="0">
                <a:solidFill>
                  <a:srgbClr val="456874"/>
                </a:solidFill>
              </a:rPr>
              <a:t>PG, </a:t>
            </a:r>
            <a:r>
              <a:rPr lang="pt-PT" sz="2800" dirty="0">
                <a:solidFill>
                  <a:srgbClr val="456874"/>
                </a:solidFill>
              </a:rPr>
              <a:t>foi introduzido o compromisso: Registar e manter o registo dos resultados das análises de terra e aplicação de fertilizantes, de acordo com conteúdo normalizado em formato eletrónico, conservando os respetivos </a:t>
            </a:r>
            <a:r>
              <a:rPr lang="pt-PT" sz="2800" dirty="0" smtClean="0">
                <a:solidFill>
                  <a:srgbClr val="456874"/>
                </a:solidFill>
              </a:rPr>
              <a:t>comprovativos</a:t>
            </a:r>
          </a:p>
          <a:p>
            <a:pPr marL="2483644" lvl="4"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Com exceção da componente anterior e da “Conservação de soutos notáveis” do AZ MN </a:t>
            </a:r>
            <a:r>
              <a:rPr lang="pt-PT" sz="2800" dirty="0">
                <a:solidFill>
                  <a:srgbClr val="456874"/>
                </a:solidFill>
              </a:rPr>
              <a:t>foi introduzido  </a:t>
            </a:r>
            <a:r>
              <a:rPr lang="pt-PT" sz="2800" dirty="0" smtClean="0">
                <a:solidFill>
                  <a:srgbClr val="456874"/>
                </a:solidFill>
              </a:rPr>
              <a:t>o compromisso referente </a:t>
            </a:r>
            <a:r>
              <a:rPr lang="pt-PT" sz="2800" dirty="0">
                <a:solidFill>
                  <a:srgbClr val="456874"/>
                </a:solidFill>
              </a:rPr>
              <a:t>à partilha com a administração, os dados não pessoais relativos à atividade e à exploração agrícola </a:t>
            </a:r>
          </a:p>
        </p:txBody>
      </p:sp>
      <p:pic>
        <p:nvPicPr>
          <p:cNvPr id="2" name="Imagem 1"/>
          <p:cNvPicPr>
            <a:picLocks noChangeAspect="1"/>
          </p:cNvPicPr>
          <p:nvPr/>
        </p:nvPicPr>
        <p:blipFill>
          <a:blip r:embed="rId3"/>
          <a:stretch>
            <a:fillRect/>
          </a:stretch>
        </p:blipFill>
        <p:spPr>
          <a:xfrm>
            <a:off x="17208760" y="46567"/>
            <a:ext cx="838200" cy="905933"/>
          </a:xfrm>
          <a:prstGeom prst="rect">
            <a:avLst/>
          </a:prstGeom>
        </p:spPr>
      </p:pic>
      <p:sp>
        <p:nvSpPr>
          <p:cNvPr id="10" name="TextBox 3"/>
          <p:cNvSpPr txBox="1"/>
          <p:nvPr/>
        </p:nvSpPr>
        <p:spPr>
          <a:xfrm>
            <a:off x="3276600" y="82534"/>
            <a:ext cx="13639800" cy="1107996"/>
          </a:xfrm>
          <a:prstGeom prst="rect">
            <a:avLst/>
          </a:prstGeom>
        </p:spPr>
        <p:txBody>
          <a:bodyPr wrap="square" lIns="0" tIns="0" rIns="0" bIns="0" rtlCol="0" anchor="t">
            <a:spAutoFit/>
          </a:bodyPr>
          <a:lstStyle/>
          <a:p>
            <a:pPr marL="0" lvl="0" indent="0" algn="r"/>
            <a:r>
              <a:rPr lang="pt-PT" sz="4400" b="1" dirty="0" smtClean="0">
                <a:solidFill>
                  <a:srgbClr val="456874"/>
                </a:solidFill>
                <a:effectLst>
                  <a:outerShdw blurRad="38100" dist="38100" dir="2700000" algn="tl">
                    <a:srgbClr val="000000">
                      <a:alpha val="43137"/>
                    </a:srgbClr>
                  </a:outerShdw>
                </a:effectLst>
              </a:rPr>
              <a:t>D2</a:t>
            </a:r>
            <a:r>
              <a:rPr lang="pt-PT" sz="4400" b="1" dirty="0">
                <a:solidFill>
                  <a:srgbClr val="456874"/>
                </a:solidFill>
                <a:effectLst>
                  <a:outerShdw blurRad="38100" dist="38100" dir="2700000" algn="tl">
                    <a:srgbClr val="000000">
                      <a:alpha val="43137"/>
                    </a:srgbClr>
                  </a:outerShdw>
                </a:effectLst>
              </a:rPr>
              <a:t> </a:t>
            </a:r>
            <a:r>
              <a:rPr lang="pt-PT" sz="4400" b="1" dirty="0" smtClean="0">
                <a:solidFill>
                  <a:srgbClr val="456874"/>
                </a:solidFill>
                <a:effectLst>
                  <a:outerShdw blurRad="38100" dist="38100" dir="2700000" algn="tl">
                    <a:srgbClr val="000000">
                      <a:alpha val="43137"/>
                    </a:srgbClr>
                  </a:outerShdw>
                </a:effectLst>
              </a:rPr>
              <a:t>- Programas da Ação em Áreas Sensíveis</a:t>
            </a:r>
          </a:p>
          <a:p>
            <a:pPr lvl="0" algn="r"/>
            <a:r>
              <a:rPr lang="pt-PT" sz="2800" b="1" dirty="0">
                <a:solidFill>
                  <a:srgbClr val="7E9D3D"/>
                </a:solidFill>
              </a:rPr>
              <a:t>Portaria n.º 54-A/2023, de 27 de fevereiro</a:t>
            </a:r>
            <a:endParaRPr lang="pt-PT" sz="2800" b="1" dirty="0">
              <a:solidFill>
                <a:srgbClr val="456874"/>
              </a:solidFill>
            </a:endParaRPr>
          </a:p>
        </p:txBody>
      </p:sp>
    </p:spTree>
    <p:extLst>
      <p:ext uri="{BB962C8B-B14F-4D97-AF65-F5344CB8AC3E}">
        <p14:creationId xmlns:p14="http://schemas.microsoft.com/office/powerpoint/2010/main" val="663728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15</a:t>
            </a:fld>
            <a:endParaRPr lang="en-US" sz="2025" dirty="0"/>
          </a:p>
        </p:txBody>
      </p:sp>
      <p:sp>
        <p:nvSpPr>
          <p:cNvPr id="9" name="TextBox 5"/>
          <p:cNvSpPr txBox="1"/>
          <p:nvPr/>
        </p:nvSpPr>
        <p:spPr>
          <a:xfrm>
            <a:off x="914400" y="290678"/>
            <a:ext cx="15684793" cy="430887"/>
          </a:xfrm>
          <a:prstGeom prst="rect">
            <a:avLst/>
          </a:prstGeom>
        </p:spPr>
        <p:txBody>
          <a:bodyPr wrap="square" lIns="0" tIns="0" rIns="0" bIns="0" rtlCol="0" anchor="t">
            <a:spAutoFit/>
          </a:bodyPr>
          <a:lstStyle/>
          <a:p>
            <a:pPr algn="just"/>
            <a:r>
              <a:rPr lang="pt-PT" sz="2800" b="1" dirty="0" smtClean="0">
                <a:solidFill>
                  <a:srgbClr val="7E9D3D"/>
                </a:solidFill>
              </a:rPr>
              <a:t>D.2.1 – </a:t>
            </a:r>
            <a:r>
              <a:rPr lang="pt-PT" sz="2800" b="1" u="sng" dirty="0" smtClean="0">
                <a:solidFill>
                  <a:srgbClr val="7E9D3D"/>
                </a:solidFill>
              </a:rPr>
              <a:t>Planos Zonais Agroambientais</a:t>
            </a:r>
            <a:r>
              <a:rPr lang="pt-PT" sz="2400" u="sng" dirty="0" smtClean="0">
                <a:solidFill>
                  <a:srgbClr val="456874"/>
                </a:solidFill>
              </a:rPr>
              <a:t> </a:t>
            </a:r>
            <a:endParaRPr lang="pt-PT" sz="2400" u="sng" dirty="0">
              <a:solidFill>
                <a:srgbClr val="456874"/>
              </a:solidFill>
            </a:endParaRPr>
          </a:p>
        </p:txBody>
      </p:sp>
      <p:sp>
        <p:nvSpPr>
          <p:cNvPr id="15" name="TextBox 4"/>
          <p:cNvSpPr txBox="1"/>
          <p:nvPr/>
        </p:nvSpPr>
        <p:spPr>
          <a:xfrm>
            <a:off x="787660" y="2019300"/>
            <a:ext cx="16840200" cy="6297237"/>
          </a:xfrm>
          <a:prstGeom prst="rect">
            <a:avLst/>
          </a:prstGeom>
          <a:ln>
            <a:solidFill>
              <a:srgbClr val="456874"/>
            </a:solidFill>
          </a:ln>
        </p:spPr>
        <p:txBody>
          <a:bodyPr wrap="square" lIns="0" tIns="0" rIns="0" bIns="0" rtlCol="0" anchor="t">
            <a:spAutoFit/>
          </a:bodyPr>
          <a:lstStyle/>
          <a:p>
            <a:pPr marL="2026444" lvl="3"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smtClean="0">
              <a:solidFill>
                <a:srgbClr val="456874"/>
              </a:solidFill>
            </a:endParaRPr>
          </a:p>
          <a:p>
            <a:pPr marL="2026444" lvl="3"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No </a:t>
            </a:r>
            <a:r>
              <a:rPr lang="pt-PT" sz="2800" b="1" dirty="0" smtClean="0">
                <a:solidFill>
                  <a:srgbClr val="456874"/>
                </a:solidFill>
              </a:rPr>
              <a:t>AZ Montesinho-Nogueira </a:t>
            </a:r>
            <a:r>
              <a:rPr lang="pt-PT" sz="2800" dirty="0" smtClean="0">
                <a:solidFill>
                  <a:srgbClr val="456874"/>
                </a:solidFill>
              </a:rPr>
              <a:t>e </a:t>
            </a:r>
            <a:r>
              <a:rPr lang="pt-PT" sz="2800" dirty="0">
                <a:solidFill>
                  <a:srgbClr val="456874"/>
                </a:solidFill>
              </a:rPr>
              <a:t>no </a:t>
            </a:r>
            <a:r>
              <a:rPr lang="pt-PT" sz="2800" b="1" dirty="0" smtClean="0">
                <a:solidFill>
                  <a:srgbClr val="456874"/>
                </a:solidFill>
              </a:rPr>
              <a:t>AZ Douro </a:t>
            </a:r>
            <a:r>
              <a:rPr lang="pt-PT" sz="2800" b="1" dirty="0">
                <a:solidFill>
                  <a:srgbClr val="456874"/>
                </a:solidFill>
              </a:rPr>
              <a:t>Internacional, Sabor, Maçãs, e Vale do </a:t>
            </a:r>
            <a:r>
              <a:rPr lang="pt-PT" sz="2800" b="1" dirty="0" smtClean="0">
                <a:solidFill>
                  <a:srgbClr val="456874"/>
                </a:solidFill>
              </a:rPr>
              <a:t>Côa </a:t>
            </a:r>
            <a:r>
              <a:rPr lang="pt-PT" sz="2800" dirty="0">
                <a:solidFill>
                  <a:srgbClr val="456874"/>
                </a:solidFill>
              </a:rPr>
              <a:t>foi introduzido o </a:t>
            </a:r>
            <a:r>
              <a:rPr lang="pt-PT" sz="2800" dirty="0" smtClean="0">
                <a:solidFill>
                  <a:srgbClr val="456874"/>
                </a:solidFill>
              </a:rPr>
              <a:t>compromisso</a:t>
            </a:r>
            <a:r>
              <a:rPr lang="pt-PT" sz="2800" dirty="0">
                <a:solidFill>
                  <a:srgbClr val="456874"/>
                </a:solidFill>
              </a:rPr>
              <a:t> </a:t>
            </a:r>
            <a:r>
              <a:rPr lang="pt-PT" sz="2800" dirty="0" smtClean="0">
                <a:solidFill>
                  <a:srgbClr val="456874"/>
                </a:solidFill>
              </a:rPr>
              <a:t>relativo ao encabeçamento </a:t>
            </a:r>
            <a:r>
              <a:rPr lang="pt-PT" sz="2800" dirty="0" smtClean="0">
                <a:solidFill>
                  <a:srgbClr val="456874"/>
                </a:solidFill>
              </a:rPr>
              <a:t>máximo</a:t>
            </a:r>
            <a:endParaRPr lang="pt-PT" sz="2800" dirty="0" smtClean="0">
              <a:solidFill>
                <a:srgbClr val="456874"/>
              </a:solidFill>
            </a:endParaRPr>
          </a:p>
          <a:p>
            <a:pPr marL="2026444" lvl="3"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No </a:t>
            </a:r>
            <a:r>
              <a:rPr lang="pt-PT" sz="2800" b="1" dirty="0" smtClean="0">
                <a:solidFill>
                  <a:srgbClr val="456874"/>
                </a:solidFill>
              </a:rPr>
              <a:t>AZ Castro Verde, Vale do Guadiana, Piçarras e Cuba</a:t>
            </a:r>
            <a:r>
              <a:rPr lang="pt-PT" sz="2800" dirty="0" smtClean="0">
                <a:solidFill>
                  <a:srgbClr val="456874"/>
                </a:solidFill>
              </a:rPr>
              <a:t> e </a:t>
            </a:r>
            <a:r>
              <a:rPr lang="pt-PT" sz="2800" dirty="0">
                <a:solidFill>
                  <a:srgbClr val="456874"/>
                </a:solidFill>
              </a:rPr>
              <a:t>no </a:t>
            </a:r>
            <a:r>
              <a:rPr lang="pt-PT" sz="2800" b="1" dirty="0">
                <a:solidFill>
                  <a:srgbClr val="456874"/>
                </a:solidFill>
              </a:rPr>
              <a:t>AZ Alto e Centro </a:t>
            </a:r>
            <a:r>
              <a:rPr lang="pt-PT" sz="2800" b="1" dirty="0" smtClean="0">
                <a:solidFill>
                  <a:srgbClr val="456874"/>
                </a:solidFill>
              </a:rPr>
              <a:t>Alentejo </a:t>
            </a:r>
            <a:r>
              <a:rPr lang="pt-PT" sz="2800" dirty="0" smtClean="0">
                <a:solidFill>
                  <a:srgbClr val="456874"/>
                </a:solidFill>
              </a:rPr>
              <a:t>foram efetuadas adaptações dos compromissos decorrentes das pastagens temporárias naturais</a:t>
            </a:r>
          </a:p>
          <a:p>
            <a:pPr marL="2026444" lvl="3"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b="1" dirty="0">
              <a:solidFill>
                <a:srgbClr val="456874"/>
              </a:solidFill>
            </a:endParaRPr>
          </a:p>
          <a:p>
            <a:pPr marL="2026444" lvl="3"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Disposição transitória:</a:t>
            </a:r>
          </a:p>
          <a:p>
            <a:pPr marL="1569244" lvl="3" algn="just">
              <a:lnSpc>
                <a:spcPct val="114000"/>
              </a:lnSpc>
              <a:spcAft>
                <a:spcPts val="1800"/>
              </a:spcAft>
              <a:buClr>
                <a:srgbClr val="7E9D3D"/>
              </a:buClr>
              <a:tabLst>
                <a:tab pos="11634788" algn="l"/>
              </a:tabLst>
            </a:pPr>
            <a:r>
              <a:rPr lang="pt-PT" sz="2800" b="1" dirty="0" smtClean="0">
                <a:solidFill>
                  <a:srgbClr val="456874"/>
                </a:solidFill>
              </a:rPr>
              <a:t>Para as componentes dos AZ que preveem o compromisso de </a:t>
            </a:r>
            <a:r>
              <a:rPr lang="pt-PT" sz="2800" b="1" dirty="0">
                <a:solidFill>
                  <a:srgbClr val="456874"/>
                </a:solidFill>
              </a:rPr>
              <a:t>partilha de dados</a:t>
            </a:r>
            <a:r>
              <a:rPr lang="pt-PT" sz="2800" b="1" dirty="0" smtClean="0">
                <a:solidFill>
                  <a:srgbClr val="456874"/>
                </a:solidFill>
              </a:rPr>
              <a:t>, em 2023, o mesmo </a:t>
            </a:r>
            <a:r>
              <a:rPr lang="pt-PT" sz="2800" b="1" dirty="0">
                <a:solidFill>
                  <a:srgbClr val="456874"/>
                </a:solidFill>
              </a:rPr>
              <a:t>é cumprido através da detenção dos dados em formato </a:t>
            </a:r>
            <a:r>
              <a:rPr lang="pt-PT" sz="2800" b="1" dirty="0" smtClean="0">
                <a:solidFill>
                  <a:srgbClr val="456874"/>
                </a:solidFill>
              </a:rPr>
              <a:t>eletrónico</a:t>
            </a:r>
          </a:p>
          <a:p>
            <a:pPr marL="1569244" lvl="3" algn="just">
              <a:lnSpc>
                <a:spcPct val="114000"/>
              </a:lnSpc>
              <a:spcAft>
                <a:spcPts val="1800"/>
              </a:spcAft>
              <a:buClr>
                <a:srgbClr val="7E9D3D"/>
              </a:buClr>
              <a:tabLst>
                <a:tab pos="11634788" algn="l"/>
              </a:tabLst>
            </a:pPr>
            <a:endParaRPr lang="pt-PT" sz="2800" dirty="0" smtClean="0">
              <a:solidFill>
                <a:srgbClr val="456874"/>
              </a:solidFill>
            </a:endParaRPr>
          </a:p>
        </p:txBody>
      </p:sp>
      <p:pic>
        <p:nvPicPr>
          <p:cNvPr id="2" name="Imagem 1"/>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223719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16</a:t>
            </a:fld>
            <a:endParaRPr lang="en-US" sz="2025" dirty="0"/>
          </a:p>
        </p:txBody>
      </p:sp>
      <p:sp>
        <p:nvSpPr>
          <p:cNvPr id="9" name="TextBox 5"/>
          <p:cNvSpPr txBox="1"/>
          <p:nvPr/>
        </p:nvSpPr>
        <p:spPr>
          <a:xfrm>
            <a:off x="914400" y="499533"/>
            <a:ext cx="15684793" cy="430887"/>
          </a:xfrm>
          <a:prstGeom prst="rect">
            <a:avLst/>
          </a:prstGeom>
        </p:spPr>
        <p:txBody>
          <a:bodyPr wrap="square" lIns="0" tIns="0" rIns="0" bIns="0" rtlCol="0" anchor="t">
            <a:spAutoFit/>
          </a:bodyPr>
          <a:lstStyle/>
          <a:p>
            <a:pPr algn="just"/>
            <a:r>
              <a:rPr lang="pt-PT" sz="2800" b="1" dirty="0" smtClean="0">
                <a:solidFill>
                  <a:srgbClr val="7E9D3D"/>
                </a:solidFill>
              </a:rPr>
              <a:t>D.2.2 – </a:t>
            </a:r>
            <a:r>
              <a:rPr lang="pt-PT" sz="2800" b="1" u="sng" dirty="0">
                <a:solidFill>
                  <a:srgbClr val="7E9D3D"/>
                </a:solidFill>
              </a:rPr>
              <a:t>Gestão do Montado por resultados</a:t>
            </a:r>
            <a:endParaRPr lang="pt-PT" sz="2400" u="sng" dirty="0">
              <a:solidFill>
                <a:srgbClr val="456874"/>
              </a:solidFill>
            </a:endParaRPr>
          </a:p>
        </p:txBody>
      </p:sp>
      <p:sp>
        <p:nvSpPr>
          <p:cNvPr id="15" name="TextBox 4"/>
          <p:cNvSpPr txBox="1"/>
          <p:nvPr/>
        </p:nvSpPr>
        <p:spPr>
          <a:xfrm>
            <a:off x="762000" y="1169681"/>
            <a:ext cx="16759485" cy="8234114"/>
          </a:xfrm>
          <a:prstGeom prst="rect">
            <a:avLst/>
          </a:prstGeom>
          <a:ln>
            <a:solidFill>
              <a:srgbClr val="456874"/>
            </a:solidFill>
          </a:ln>
        </p:spPr>
        <p:txBody>
          <a:bodyPr wrap="square" lIns="0" tIns="0" rIns="0" bIns="0" rtlCol="0" anchor="t">
            <a:spAutoFit/>
          </a:bodyPr>
          <a:lstStyle/>
          <a:p>
            <a:pPr marL="540544" indent="-342900" algn="just">
              <a:lnSpc>
                <a:spcPct val="114000"/>
              </a:lnSpc>
              <a:spcAft>
                <a:spcPts val="1800"/>
              </a:spcAft>
              <a:buClr>
                <a:srgbClr val="7E9D3D"/>
              </a:buClr>
              <a:buFont typeface="Wingdings" panose="05000000000000000000" pitchFamily="2" charset="2"/>
              <a:buChar char="v"/>
              <a:tabLst>
                <a:tab pos="11634788" algn="l"/>
              </a:tabLst>
            </a:pPr>
            <a:endParaRPr lang="pt-PT" sz="2800" dirty="0" smtClean="0">
              <a:solidFill>
                <a:srgbClr val="456874"/>
              </a:solidFill>
            </a:endParaRPr>
          </a:p>
          <a:p>
            <a:pPr marL="540544" indent="-342900" algn="just">
              <a:lnSpc>
                <a:spcPct val="114000"/>
              </a:lnSpc>
              <a:spcAft>
                <a:spcPts val="1800"/>
              </a:spcAft>
              <a:buClr>
                <a:srgbClr val="7E9D3D"/>
              </a:buClr>
              <a:buFont typeface="Wingdings" panose="05000000000000000000" pitchFamily="2" charset="2"/>
              <a:buChar char="v"/>
              <a:tabLst>
                <a:tab pos="11634788" algn="l"/>
              </a:tabLst>
            </a:pPr>
            <a:r>
              <a:rPr lang="pt-PT" sz="2800" dirty="0" smtClean="0">
                <a:solidFill>
                  <a:srgbClr val="456874"/>
                </a:solidFill>
              </a:rPr>
              <a:t>Intervenção </a:t>
            </a:r>
            <a:r>
              <a:rPr lang="pt-PT" sz="2800" dirty="0">
                <a:solidFill>
                  <a:srgbClr val="456874"/>
                </a:solidFill>
              </a:rPr>
              <a:t>tem como objetivo apoiar agricultores que realizam uma gestão ambientalmente sustentável dos sistemas agro-silvo-pastoris em montado de sobro e azinho ou carvalho negral, numa abordagem orientada para resultados dando  flexibilidade ao agricultor nas opções de gestão que toma, </a:t>
            </a:r>
            <a:r>
              <a:rPr lang="pt-PT" sz="2800" u="sng" dirty="0">
                <a:solidFill>
                  <a:srgbClr val="456874"/>
                </a:solidFill>
              </a:rPr>
              <a:t>remunerando a obtenção de resultados </a:t>
            </a:r>
            <a:r>
              <a:rPr lang="pt-PT" sz="2800" u="sng" dirty="0" smtClean="0">
                <a:solidFill>
                  <a:srgbClr val="456874"/>
                </a:solidFill>
              </a:rPr>
              <a:t>mensuráveis</a:t>
            </a:r>
          </a:p>
          <a:p>
            <a:pPr marL="197644" algn="just">
              <a:lnSpc>
                <a:spcPct val="114000"/>
              </a:lnSpc>
              <a:spcAft>
                <a:spcPts val="1800"/>
              </a:spcAft>
              <a:buClr>
                <a:srgbClr val="7E9D3D"/>
              </a:buClr>
              <a:tabLst>
                <a:tab pos="11634788" algn="l"/>
              </a:tabLst>
            </a:pPr>
            <a:endParaRPr lang="pt-PT" sz="2800"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Critérios de elegibilidade: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Área </a:t>
            </a:r>
            <a:r>
              <a:rPr lang="pt-PT" sz="2800" dirty="0">
                <a:solidFill>
                  <a:srgbClr val="456874"/>
                </a:solidFill>
              </a:rPr>
              <a:t>mínima elegível de </a:t>
            </a:r>
            <a:r>
              <a:rPr lang="pt-PT" sz="2800" u="sng" dirty="0">
                <a:solidFill>
                  <a:srgbClr val="456874"/>
                </a:solidFill>
              </a:rPr>
              <a:t>10 </a:t>
            </a:r>
            <a:r>
              <a:rPr lang="pt-PT" sz="2800" u="sng" dirty="0" smtClean="0">
                <a:solidFill>
                  <a:srgbClr val="456874"/>
                </a:solidFill>
              </a:rPr>
              <a:t>ha </a:t>
            </a:r>
            <a:r>
              <a:rPr lang="pt-PT" sz="2800" dirty="0">
                <a:solidFill>
                  <a:srgbClr val="456874"/>
                </a:solidFill>
              </a:rPr>
              <a:t>de subparcelas de pastagem permanente sob coberto de montado de sobro, azinho, ou carvalho negral, com uma densidade mínima de 40 </a:t>
            </a:r>
            <a:r>
              <a:rPr lang="pt-PT" sz="2800" dirty="0" smtClean="0">
                <a:solidFill>
                  <a:srgbClr val="456874"/>
                </a:solidFill>
              </a:rPr>
              <a:t>árvores/ha no </a:t>
            </a:r>
            <a:r>
              <a:rPr lang="pt-PT" sz="2800" dirty="0">
                <a:solidFill>
                  <a:srgbClr val="456874"/>
                </a:solidFill>
              </a:rPr>
              <a:t>montado de sobro, azinho, carvalho negral, ou misto destas espécies, ou um grau mínimo de cobertura de 10 % de projeção de copa, em montados de sobro, azinho, carvalho negral ou misto destas </a:t>
            </a:r>
            <a:r>
              <a:rPr lang="pt-PT" sz="2800" dirty="0" smtClean="0">
                <a:solidFill>
                  <a:srgbClr val="456874"/>
                </a:solidFill>
              </a:rPr>
              <a:t>espécies</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a:solidFill>
                  <a:srgbClr val="456874"/>
                </a:solidFill>
              </a:rPr>
              <a:t>Contratualizar o acompanhamento e o apoio técnico com o Gabinete Local de Acompanhamento </a:t>
            </a:r>
            <a:r>
              <a:rPr lang="pt-PT" sz="2800" dirty="0">
                <a:solidFill>
                  <a:srgbClr val="456874"/>
                </a:solidFill>
              </a:rPr>
              <a:t>(GLA) da respetiva área </a:t>
            </a:r>
            <a:r>
              <a:rPr lang="pt-PT" sz="2800" dirty="0" smtClean="0">
                <a:solidFill>
                  <a:srgbClr val="456874"/>
                </a:solidFill>
              </a:rPr>
              <a:t>geográfica </a:t>
            </a:r>
            <a:r>
              <a:rPr lang="pt-PT" sz="2800" dirty="0">
                <a:solidFill>
                  <a:srgbClr val="7E9D3D"/>
                </a:solidFill>
              </a:rPr>
              <a:t>(Despacho n.º </a:t>
            </a:r>
            <a:r>
              <a:rPr lang="pt-PT" sz="2800" dirty="0" smtClean="0">
                <a:solidFill>
                  <a:srgbClr val="7E9D3D"/>
                </a:solidFill>
              </a:rPr>
              <a:t>2847-D/2023, de 01 de março)</a:t>
            </a:r>
            <a:endParaRPr lang="pt-PT" sz="2800" dirty="0">
              <a:solidFill>
                <a:srgbClr val="7E9D3D"/>
              </a:solidFill>
            </a:endParaRPr>
          </a:p>
          <a:p>
            <a:pPr marL="1112044" lvl="2" algn="just">
              <a:lnSpc>
                <a:spcPct val="114000"/>
              </a:lnSpc>
              <a:spcAft>
                <a:spcPts val="1800"/>
              </a:spcAft>
              <a:buClr>
                <a:srgbClr val="7E9D3D"/>
              </a:buClr>
              <a:tabLst>
                <a:tab pos="11634788" algn="l"/>
              </a:tabLst>
            </a:pPr>
            <a:endParaRPr lang="pt-PT" sz="2800" dirty="0">
              <a:solidFill>
                <a:srgbClr val="456874"/>
              </a:solidFill>
            </a:endParaRPr>
          </a:p>
        </p:txBody>
      </p:sp>
      <p:pic>
        <p:nvPicPr>
          <p:cNvPr id="2" name="Imagem 1"/>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661369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17</a:t>
            </a:fld>
            <a:endParaRPr lang="en-US" sz="2025" dirty="0"/>
          </a:p>
        </p:txBody>
      </p:sp>
      <p:sp>
        <p:nvSpPr>
          <p:cNvPr id="9" name="TextBox 5"/>
          <p:cNvSpPr txBox="1"/>
          <p:nvPr/>
        </p:nvSpPr>
        <p:spPr>
          <a:xfrm>
            <a:off x="914400" y="468674"/>
            <a:ext cx="15684793" cy="430887"/>
          </a:xfrm>
          <a:prstGeom prst="rect">
            <a:avLst/>
          </a:prstGeom>
        </p:spPr>
        <p:txBody>
          <a:bodyPr wrap="square" lIns="0" tIns="0" rIns="0" bIns="0" rtlCol="0" anchor="t">
            <a:spAutoFit/>
          </a:bodyPr>
          <a:lstStyle/>
          <a:p>
            <a:pPr algn="just"/>
            <a:r>
              <a:rPr lang="pt-PT" sz="2800" b="1" dirty="0" smtClean="0">
                <a:solidFill>
                  <a:srgbClr val="7E9D3D"/>
                </a:solidFill>
              </a:rPr>
              <a:t>D.2.2 – </a:t>
            </a:r>
            <a:r>
              <a:rPr lang="pt-PT" sz="2800" b="1" u="sng" dirty="0">
                <a:solidFill>
                  <a:srgbClr val="7E9D3D"/>
                </a:solidFill>
              </a:rPr>
              <a:t>Gestão do Montado por resultados</a:t>
            </a:r>
            <a:endParaRPr lang="pt-PT" sz="2400" u="sng" dirty="0">
              <a:solidFill>
                <a:srgbClr val="456874"/>
              </a:solidFill>
            </a:endParaRPr>
          </a:p>
        </p:txBody>
      </p:sp>
      <p:sp>
        <p:nvSpPr>
          <p:cNvPr id="15" name="TextBox 4"/>
          <p:cNvSpPr txBox="1"/>
          <p:nvPr/>
        </p:nvSpPr>
        <p:spPr>
          <a:xfrm>
            <a:off x="787660" y="963304"/>
            <a:ext cx="16840200" cy="8753358"/>
          </a:xfrm>
          <a:prstGeom prst="rect">
            <a:avLst/>
          </a:prstGeom>
          <a:ln>
            <a:solidFill>
              <a:srgbClr val="456874"/>
            </a:solidFill>
          </a:ln>
        </p:spPr>
        <p:txBody>
          <a:bodyPr wrap="square" lIns="0" tIns="0" rIns="0" bIns="0" rtlCol="0" anchor="t">
            <a:spAutoFit/>
          </a:bodyPr>
          <a:lstStyle/>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Compromissos: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 Manter os critérios de elegibilidade e as áreas de </a:t>
            </a:r>
            <a:r>
              <a:rPr lang="pt-PT" sz="2800" dirty="0" smtClean="0">
                <a:solidFill>
                  <a:srgbClr val="456874"/>
                </a:solidFill>
              </a:rPr>
              <a:t>compromisso</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Elaborar </a:t>
            </a:r>
            <a:r>
              <a:rPr lang="pt-PT" sz="2800" dirty="0">
                <a:solidFill>
                  <a:srgbClr val="456874"/>
                </a:solidFill>
              </a:rPr>
              <a:t>um </a:t>
            </a:r>
            <a:r>
              <a:rPr lang="pt-PT" sz="2800" b="1" dirty="0" smtClean="0">
                <a:solidFill>
                  <a:srgbClr val="456874"/>
                </a:solidFill>
              </a:rPr>
              <a:t>Plano de Ação</a:t>
            </a:r>
            <a:r>
              <a:rPr lang="pt-PT" sz="2800" dirty="0">
                <a:solidFill>
                  <a:srgbClr val="456874"/>
                </a:solidFill>
              </a:rPr>
              <a:t>, no primeiro ano de compromisso, recorrendo a apoio </a:t>
            </a:r>
            <a:r>
              <a:rPr lang="pt-PT" sz="2800" dirty="0" smtClean="0">
                <a:solidFill>
                  <a:srgbClr val="456874"/>
                </a:solidFill>
              </a:rPr>
              <a:t>técnico do GLA, </a:t>
            </a:r>
            <a:r>
              <a:rPr lang="pt-PT" sz="2800" dirty="0">
                <a:solidFill>
                  <a:srgbClr val="456874"/>
                </a:solidFill>
              </a:rPr>
              <a:t>devendo o plano incluir potenciais alterações a introduzir na gestão do </a:t>
            </a:r>
            <a:r>
              <a:rPr lang="pt-PT" sz="2800" dirty="0" smtClean="0">
                <a:solidFill>
                  <a:srgbClr val="456874"/>
                </a:solidFill>
              </a:rPr>
              <a:t>sistema agro-silvo-pastoril </a:t>
            </a:r>
            <a:r>
              <a:rPr lang="pt-PT" sz="2800" dirty="0">
                <a:solidFill>
                  <a:srgbClr val="456874"/>
                </a:solidFill>
              </a:rPr>
              <a:t>nas áreas sujeitas a compromisso, nomeadamente no que se refere a </a:t>
            </a:r>
            <a:r>
              <a:rPr lang="pt-PT" sz="2800" dirty="0" smtClean="0">
                <a:solidFill>
                  <a:srgbClr val="456874"/>
                </a:solidFill>
              </a:rPr>
              <a:t>práticas de </a:t>
            </a:r>
            <a:r>
              <a:rPr lang="pt-PT" sz="2800" dirty="0">
                <a:solidFill>
                  <a:srgbClr val="456874"/>
                </a:solidFill>
              </a:rPr>
              <a:t>gestão, investimentos produtivos e não produtivos, a implementar para assegurar a </a:t>
            </a:r>
            <a:r>
              <a:rPr lang="pt-PT" sz="2800" dirty="0" smtClean="0">
                <a:solidFill>
                  <a:srgbClr val="456874"/>
                </a:solidFill>
              </a:rPr>
              <a:t>melhoria dos </a:t>
            </a:r>
            <a:r>
              <a:rPr lang="pt-PT" sz="2800" dirty="0">
                <a:solidFill>
                  <a:srgbClr val="456874"/>
                </a:solidFill>
              </a:rPr>
              <a:t>resultados </a:t>
            </a:r>
            <a:r>
              <a:rPr lang="pt-PT" sz="2800" dirty="0" smtClean="0">
                <a:solidFill>
                  <a:srgbClr val="456874"/>
                </a:solidFill>
              </a:rPr>
              <a:t>ambientais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Deter e implementar o plano de ação, recorrendo ao apoio técnico do GLA, a partir do segundo ano de compromisso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Deter</a:t>
            </a:r>
            <a:r>
              <a:rPr lang="pt-PT" sz="2800" dirty="0">
                <a:solidFill>
                  <a:srgbClr val="456874"/>
                </a:solidFill>
              </a:rPr>
              <a:t>, a 1 de setembro de cada ano de compromisso, relatório anual de </a:t>
            </a:r>
            <a:r>
              <a:rPr lang="pt-PT" sz="2800" dirty="0" smtClean="0">
                <a:solidFill>
                  <a:srgbClr val="456874"/>
                </a:solidFill>
              </a:rPr>
              <a:t>atividades, elaborado </a:t>
            </a:r>
            <a:r>
              <a:rPr lang="pt-PT" sz="2800" dirty="0">
                <a:solidFill>
                  <a:srgbClr val="456874"/>
                </a:solidFill>
              </a:rPr>
              <a:t>pelo GLA, que inclua a avaliação dos quatro resultados e respetivos </a:t>
            </a:r>
            <a:r>
              <a:rPr lang="pt-PT" sz="2800" dirty="0" smtClean="0">
                <a:solidFill>
                  <a:srgbClr val="456874"/>
                </a:solidFill>
              </a:rPr>
              <a:t>indicadores relativos </a:t>
            </a:r>
            <a:r>
              <a:rPr lang="pt-PT" sz="2800" dirty="0">
                <a:solidFill>
                  <a:srgbClr val="456874"/>
                </a:solidFill>
              </a:rPr>
              <a:t>ao nível do solo saudável, regeneração das quercíneas, biodiversidade da </a:t>
            </a:r>
            <a:r>
              <a:rPr lang="pt-PT" sz="2800" dirty="0" smtClean="0">
                <a:solidFill>
                  <a:srgbClr val="456874"/>
                </a:solidFill>
              </a:rPr>
              <a:t>pastagem mediterrânica </a:t>
            </a:r>
            <a:r>
              <a:rPr lang="pt-PT" sz="2800" dirty="0">
                <a:solidFill>
                  <a:srgbClr val="456874"/>
                </a:solidFill>
              </a:rPr>
              <a:t>e elementos singulares promotores da biodiversidade</a:t>
            </a:r>
            <a:r>
              <a:rPr lang="pt-PT" sz="2800" dirty="0" smtClean="0">
                <a:solidFill>
                  <a:srgbClr val="456874"/>
                </a:solidFill>
              </a:rPr>
              <a:t>, </a:t>
            </a:r>
            <a:r>
              <a:rPr lang="pt-PT" sz="2800" dirty="0">
                <a:solidFill>
                  <a:srgbClr val="456874"/>
                </a:solidFill>
              </a:rPr>
              <a:t>e o cálculo da pontuação global ao nível </a:t>
            </a:r>
            <a:r>
              <a:rPr lang="pt-PT" sz="2800" dirty="0" smtClean="0">
                <a:solidFill>
                  <a:srgbClr val="456874"/>
                </a:solidFill>
              </a:rPr>
              <a:t>da subparcela </a:t>
            </a:r>
            <a:r>
              <a:rPr lang="pt-PT" sz="2800" dirty="0">
                <a:solidFill>
                  <a:srgbClr val="456874"/>
                </a:solidFill>
              </a:rPr>
              <a:t>sob </a:t>
            </a:r>
            <a:r>
              <a:rPr lang="pt-PT" sz="2800" dirty="0" smtClean="0">
                <a:solidFill>
                  <a:srgbClr val="456874"/>
                </a:solidFill>
              </a:rPr>
              <a:t>compromisso</a:t>
            </a:r>
            <a:endParaRPr lang="pt-PT" sz="2800" dirty="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Montantes e limites de apoio:</a:t>
            </a:r>
            <a:endParaRPr lang="pt-PT" sz="2800" b="1"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 </a:t>
            </a:r>
            <a:r>
              <a:rPr lang="pt-PT" sz="2800" dirty="0" smtClean="0">
                <a:solidFill>
                  <a:srgbClr val="456874"/>
                </a:solidFill>
              </a:rPr>
              <a:t>Apoio pago </a:t>
            </a:r>
            <a:r>
              <a:rPr lang="pt-PT" sz="2800" dirty="0">
                <a:solidFill>
                  <a:srgbClr val="456874"/>
                </a:solidFill>
              </a:rPr>
              <a:t>por </a:t>
            </a:r>
            <a:r>
              <a:rPr lang="pt-PT" sz="2800" dirty="0" smtClean="0">
                <a:solidFill>
                  <a:srgbClr val="456874"/>
                </a:solidFill>
              </a:rPr>
              <a:t>ha </a:t>
            </a:r>
            <a:r>
              <a:rPr lang="pt-PT" sz="2800" dirty="0">
                <a:solidFill>
                  <a:srgbClr val="456874"/>
                </a:solidFill>
              </a:rPr>
              <a:t>de superfície elegível, de acordo com a classificação </a:t>
            </a:r>
            <a:r>
              <a:rPr lang="pt-PT" sz="2800" dirty="0" smtClean="0">
                <a:solidFill>
                  <a:srgbClr val="456874"/>
                </a:solidFill>
              </a:rPr>
              <a:t>das subparcelas, a qual resulta </a:t>
            </a:r>
            <a:r>
              <a:rPr lang="pt-PT" sz="2800" dirty="0">
                <a:solidFill>
                  <a:srgbClr val="456874"/>
                </a:solidFill>
              </a:rPr>
              <a:t>da ponderação dos </a:t>
            </a:r>
            <a:r>
              <a:rPr lang="pt-PT" sz="2800" dirty="0" smtClean="0">
                <a:solidFill>
                  <a:srgbClr val="456874"/>
                </a:solidFill>
              </a:rPr>
              <a:t>indicadores </a:t>
            </a:r>
            <a:endParaRPr lang="pt-PT" sz="2800" dirty="0">
              <a:solidFill>
                <a:srgbClr val="456874"/>
              </a:solidFill>
            </a:endParaRPr>
          </a:p>
        </p:txBody>
      </p:sp>
      <p:pic>
        <p:nvPicPr>
          <p:cNvPr id="2" name="Imagem 1"/>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873004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18</a:t>
            </a:fld>
            <a:endParaRPr lang="en-US" sz="2025" dirty="0"/>
          </a:p>
        </p:txBody>
      </p:sp>
      <p:sp>
        <p:nvSpPr>
          <p:cNvPr id="9" name="TextBox 5"/>
          <p:cNvSpPr txBox="1"/>
          <p:nvPr/>
        </p:nvSpPr>
        <p:spPr>
          <a:xfrm>
            <a:off x="1066800" y="284089"/>
            <a:ext cx="15684793" cy="430887"/>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a:t>
            </a:r>
            <a:r>
              <a:rPr lang="pt-PT" sz="2800" b="1" u="sng" dirty="0" smtClean="0">
                <a:solidFill>
                  <a:srgbClr val="7E9D3D"/>
                </a:solidFill>
              </a:rPr>
              <a:t>críticas</a:t>
            </a:r>
          </a:p>
        </p:txBody>
      </p:sp>
      <p:sp>
        <p:nvSpPr>
          <p:cNvPr id="15" name="TextBox 4"/>
          <p:cNvSpPr txBox="1"/>
          <p:nvPr/>
        </p:nvSpPr>
        <p:spPr>
          <a:xfrm>
            <a:off x="990600" y="714976"/>
            <a:ext cx="16370594" cy="9215023"/>
          </a:xfrm>
          <a:prstGeom prst="rect">
            <a:avLst/>
          </a:prstGeom>
          <a:ln>
            <a:solidFill>
              <a:srgbClr val="456874"/>
            </a:solidFill>
          </a:ln>
        </p:spPr>
        <p:txBody>
          <a:bodyPr wrap="square" lIns="0" tIns="0" rIns="0" bIns="0" rtlCol="0" anchor="t">
            <a:spAutoFit/>
          </a:bodyPr>
          <a:lstStyle/>
          <a:p>
            <a:pPr marL="654844" indent="-457200" algn="just">
              <a:lnSpc>
                <a:spcPct val="114000"/>
              </a:lnSpc>
              <a:spcAft>
                <a:spcPts val="1800"/>
              </a:spcAft>
              <a:buClr>
                <a:srgbClr val="7E9D3D"/>
              </a:buClr>
              <a:buFont typeface="Wingdings" panose="05000000000000000000" pitchFamily="2" charset="2"/>
              <a:buChar char="v"/>
              <a:tabLst>
                <a:tab pos="11634788" algn="l"/>
              </a:tabLst>
            </a:pPr>
            <a:r>
              <a:rPr lang="pt-PT" sz="2800" dirty="0" smtClean="0">
                <a:solidFill>
                  <a:srgbClr val="456874"/>
                </a:solidFill>
              </a:rPr>
              <a:t>Esta </a:t>
            </a:r>
            <a:r>
              <a:rPr lang="pt-PT" sz="2800" dirty="0">
                <a:solidFill>
                  <a:srgbClr val="456874"/>
                </a:solidFill>
              </a:rPr>
              <a:t>intervenção destina-se apoiar os agricultores que assegurem a manutenção sistema agro-silvo-pastoril do Barroso - sistema classificada pela FAO como património agrícola mundial, em </a:t>
            </a:r>
            <a:r>
              <a:rPr lang="pt-PT" sz="2800" dirty="0" smtClean="0">
                <a:solidFill>
                  <a:srgbClr val="456874"/>
                </a:solidFill>
              </a:rPr>
              <a:t>abril </a:t>
            </a:r>
            <a:r>
              <a:rPr lang="pt-PT" sz="2800" dirty="0">
                <a:solidFill>
                  <a:srgbClr val="456874"/>
                </a:solidFill>
              </a:rPr>
              <a:t>de 2018, no âmbito do Programa:  Sistemas Importantes do Património Agrícola Mundial (SIPAM</a:t>
            </a:r>
            <a:r>
              <a:rPr lang="pt-PT" sz="2800" dirty="0" smtClean="0">
                <a:solidFill>
                  <a:srgbClr val="456874"/>
                </a:solidFill>
              </a:rPr>
              <a:t>)</a:t>
            </a:r>
          </a:p>
          <a:p>
            <a:pPr marL="1569244" lvl="2" indent="-457200" algn="just">
              <a:lnSpc>
                <a:spcPct val="114000"/>
              </a:lnSpc>
              <a:spcAft>
                <a:spcPts val="1800"/>
              </a:spcAft>
              <a:buClr>
                <a:srgbClr val="7E9D3D"/>
              </a:buClr>
              <a:buFont typeface="Wingdings" panose="05000000000000000000" pitchFamily="2" charset="2"/>
              <a:buChar char="v"/>
              <a:tabLst>
                <a:tab pos="11634788" algn="l"/>
              </a:tabLst>
            </a:pPr>
            <a:r>
              <a:rPr lang="pt-PT" sz="2800" dirty="0">
                <a:solidFill>
                  <a:srgbClr val="7E9D3D"/>
                </a:solidFill>
              </a:rPr>
              <a:t>Manutenção do mosaico paisagístico do </a:t>
            </a:r>
            <a:r>
              <a:rPr lang="pt-PT" sz="2800" dirty="0" smtClean="0">
                <a:solidFill>
                  <a:srgbClr val="7E9D3D"/>
                </a:solidFill>
              </a:rPr>
              <a:t>Barroso</a:t>
            </a:r>
          </a:p>
          <a:p>
            <a:pPr marL="1569244" lvl="2" indent="-457200" algn="just">
              <a:lnSpc>
                <a:spcPct val="114000"/>
              </a:lnSpc>
              <a:spcAft>
                <a:spcPts val="1800"/>
              </a:spcAft>
              <a:buClr>
                <a:srgbClr val="7E9D3D"/>
              </a:buClr>
              <a:buFont typeface="Wingdings" panose="05000000000000000000" pitchFamily="2" charset="2"/>
              <a:buChar char="v"/>
              <a:tabLst>
                <a:tab pos="11634788" algn="l"/>
              </a:tabLst>
            </a:pPr>
            <a:r>
              <a:rPr lang="pt-PT" sz="2800" dirty="0">
                <a:solidFill>
                  <a:srgbClr val="7E9D3D"/>
                </a:solidFill>
              </a:rPr>
              <a:t>Gestão do pastoreio em áreas de baldio do Barroso</a:t>
            </a:r>
          </a:p>
          <a:p>
            <a:pPr marL="654844" indent="-457200" algn="just">
              <a:lnSpc>
                <a:spcPct val="114000"/>
              </a:lnSpc>
              <a:spcAft>
                <a:spcPts val="1800"/>
              </a:spcAft>
              <a:buClr>
                <a:srgbClr val="7E9D3D"/>
              </a:buClr>
              <a:buFont typeface="Wingdings" panose="05000000000000000000" pitchFamily="2" charset="2"/>
              <a:buChar char="v"/>
              <a:tabLst>
                <a:tab pos="11634788" algn="l"/>
              </a:tabLst>
            </a:pPr>
            <a:endParaRPr lang="pt-PT" sz="2800"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Manutenção </a:t>
            </a:r>
            <a:r>
              <a:rPr lang="pt-PT" sz="2800" b="1" u="sng" dirty="0">
                <a:solidFill>
                  <a:srgbClr val="7E9D3D"/>
                </a:solidFill>
              </a:rPr>
              <a:t>do mosaico paisagístico do Barroso</a:t>
            </a: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Critérios </a:t>
            </a:r>
            <a:r>
              <a:rPr lang="pt-PT" sz="2800" b="1" dirty="0">
                <a:solidFill>
                  <a:srgbClr val="456874"/>
                </a:solidFill>
              </a:rPr>
              <a:t>de </a:t>
            </a:r>
            <a:r>
              <a:rPr lang="pt-PT" sz="2800" b="1" dirty="0" smtClean="0">
                <a:solidFill>
                  <a:srgbClr val="456874"/>
                </a:solidFill>
              </a:rPr>
              <a:t>elegibilidade: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Superfície mínima </a:t>
            </a:r>
            <a:r>
              <a:rPr lang="pt-PT" sz="2800" dirty="0">
                <a:solidFill>
                  <a:srgbClr val="456874"/>
                </a:solidFill>
              </a:rPr>
              <a:t>elegível de </a:t>
            </a:r>
            <a:r>
              <a:rPr lang="pt-PT" sz="2800" u="sng" dirty="0">
                <a:solidFill>
                  <a:srgbClr val="456874"/>
                </a:solidFill>
              </a:rPr>
              <a:t>0,3 </a:t>
            </a:r>
            <a:r>
              <a:rPr lang="pt-PT" sz="2800" u="sng" dirty="0" smtClean="0">
                <a:solidFill>
                  <a:srgbClr val="456874"/>
                </a:solidFill>
              </a:rPr>
              <a:t>ha </a:t>
            </a:r>
            <a:r>
              <a:rPr lang="pt-PT" sz="2800" dirty="0">
                <a:solidFill>
                  <a:srgbClr val="456874"/>
                </a:solidFill>
              </a:rPr>
              <a:t>no caso de culturas temporárias, ou de olival, vinha ou culturas frutícolas, exceto pinheiro manso, ou uma superfície mínima elegível de </a:t>
            </a:r>
            <a:r>
              <a:rPr lang="pt-PT" sz="2800" dirty="0" smtClean="0">
                <a:solidFill>
                  <a:srgbClr val="456874"/>
                </a:solidFill>
              </a:rPr>
              <a:t>1 ha de </a:t>
            </a:r>
            <a:r>
              <a:rPr lang="pt-PT" sz="2800" dirty="0">
                <a:solidFill>
                  <a:srgbClr val="456874"/>
                </a:solidFill>
              </a:rPr>
              <a:t>prados e pastagem permanente ou de pastagens arbustivas utilizadas através de pastoreio por efetivos de bovinos, ovinos, caprinos, suínos ou equídeos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Candidatar a totalidade da área, de subparcelas em socalcos, da exploração, suportados por muros de pedra posta ou talude, desde que tenha uma dimensão total igual ou superior a 0,2 ha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smtClean="0">
                <a:solidFill>
                  <a:srgbClr val="456874"/>
                </a:solidFill>
              </a:rPr>
              <a:t>Contratualizar </a:t>
            </a:r>
            <a:r>
              <a:rPr lang="pt-PT" sz="2800" u="sng" dirty="0">
                <a:solidFill>
                  <a:srgbClr val="456874"/>
                </a:solidFill>
              </a:rPr>
              <a:t>o acompanhamento técnico com o </a:t>
            </a:r>
            <a:r>
              <a:rPr lang="pt-PT" sz="2800" u="sng" dirty="0" smtClean="0">
                <a:solidFill>
                  <a:srgbClr val="456874"/>
                </a:solidFill>
              </a:rPr>
              <a:t>GLA </a:t>
            </a:r>
            <a:r>
              <a:rPr lang="pt-PT" sz="2800" dirty="0" smtClean="0">
                <a:solidFill>
                  <a:srgbClr val="456874"/>
                </a:solidFill>
              </a:rPr>
              <a:t>da área geográfica </a:t>
            </a:r>
            <a:r>
              <a:rPr lang="pt-PT" sz="2800" dirty="0" smtClean="0">
                <a:solidFill>
                  <a:srgbClr val="456874"/>
                </a:solidFill>
              </a:rPr>
              <a:t>respetiva</a:t>
            </a:r>
            <a:endParaRPr lang="pt-PT" sz="2800" dirty="0" smtClean="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842821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19</a:t>
            </a:fld>
            <a:endParaRPr lang="en-US" sz="2025" dirty="0"/>
          </a:p>
        </p:txBody>
      </p:sp>
      <p:sp>
        <p:nvSpPr>
          <p:cNvPr id="9" name="TextBox 5"/>
          <p:cNvSpPr txBox="1"/>
          <p:nvPr/>
        </p:nvSpPr>
        <p:spPr>
          <a:xfrm>
            <a:off x="1113325" y="523985"/>
            <a:ext cx="15684793" cy="861774"/>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a:t>
            </a:r>
            <a:r>
              <a:rPr lang="pt-PT" sz="2800" b="1" u="sng" dirty="0" smtClean="0">
                <a:solidFill>
                  <a:srgbClr val="7E9D3D"/>
                </a:solidFill>
              </a:rPr>
              <a:t>críticas</a:t>
            </a:r>
          </a:p>
          <a:p>
            <a:pPr indent="-457200" algn="just">
              <a:buFont typeface="Wingdings" panose="05000000000000000000" pitchFamily="2" charset="2"/>
              <a:buChar char="v"/>
            </a:pPr>
            <a:r>
              <a:rPr lang="pt-PT" sz="2800" b="1" dirty="0" smtClean="0">
                <a:solidFill>
                  <a:srgbClr val="7E9D3D"/>
                </a:solidFill>
              </a:rPr>
              <a:t> </a:t>
            </a:r>
            <a:r>
              <a:rPr lang="pt-PT" sz="2800" b="1" u="sng" dirty="0">
                <a:solidFill>
                  <a:srgbClr val="7E9D3D"/>
                </a:solidFill>
              </a:rPr>
              <a:t>Manutenção do mosaico paisagístico do </a:t>
            </a:r>
            <a:r>
              <a:rPr lang="pt-PT" sz="2800" b="1" u="sng" dirty="0" smtClean="0">
                <a:solidFill>
                  <a:srgbClr val="7E9D3D"/>
                </a:solidFill>
              </a:rPr>
              <a:t>Barroso </a:t>
            </a:r>
            <a:endParaRPr lang="pt-PT" sz="2800" dirty="0">
              <a:solidFill>
                <a:srgbClr val="456874"/>
              </a:solidFill>
            </a:endParaRPr>
          </a:p>
        </p:txBody>
      </p:sp>
      <p:sp>
        <p:nvSpPr>
          <p:cNvPr id="15" name="TextBox 4"/>
          <p:cNvSpPr txBox="1"/>
          <p:nvPr/>
        </p:nvSpPr>
        <p:spPr>
          <a:xfrm>
            <a:off x="1079206" y="1709995"/>
            <a:ext cx="16446794" cy="7770910"/>
          </a:xfrm>
          <a:prstGeom prst="rect">
            <a:avLst/>
          </a:prstGeom>
          <a:ln>
            <a:solidFill>
              <a:srgbClr val="456874"/>
            </a:solidFill>
          </a:ln>
        </p:spPr>
        <p:txBody>
          <a:bodyPr wrap="square" lIns="0" tIns="0" rIns="0" bIns="0" rtlCol="0" anchor="t">
            <a:spAutoFit/>
          </a:bodyPr>
          <a:lstStyle/>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Compromissos: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Manter em bom funcionamento os sistemas de rega tradicionais e de drenagem, caso </a:t>
            </a:r>
            <a:r>
              <a:rPr lang="pt-PT" sz="2800" dirty="0" smtClean="0">
                <a:solidFill>
                  <a:srgbClr val="456874"/>
                </a:solidFill>
              </a:rPr>
              <a:t>existam </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Manter </a:t>
            </a:r>
            <a:r>
              <a:rPr lang="pt-PT" sz="2800" dirty="0">
                <a:solidFill>
                  <a:srgbClr val="456874"/>
                </a:solidFill>
              </a:rPr>
              <a:t>em bom estado de conservação os muros de pedra </a:t>
            </a:r>
            <a:r>
              <a:rPr lang="pt-PT" sz="2800" dirty="0" smtClean="0">
                <a:solidFill>
                  <a:srgbClr val="456874"/>
                </a:solidFill>
              </a:rPr>
              <a:t>posta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Manter </a:t>
            </a:r>
            <a:r>
              <a:rPr lang="pt-PT" sz="2800" dirty="0">
                <a:solidFill>
                  <a:srgbClr val="456874"/>
                </a:solidFill>
              </a:rPr>
              <a:t>durante o período de retenção um nível de encabeçamento de bovinos, ovinos, caprinos, suínos e equídeos, em pastoreio, do próprio ou de outrem, na exploração, igual ou inferior a 2,00 CN/ha de superfície </a:t>
            </a:r>
            <a:r>
              <a:rPr lang="pt-PT" sz="2800" dirty="0" smtClean="0">
                <a:solidFill>
                  <a:srgbClr val="456874"/>
                </a:solidFill>
              </a:rPr>
              <a:t>agrícola</a:t>
            </a:r>
            <a:endParaRPr lang="pt-PT" sz="2800" dirty="0" smtClean="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Efetuar</a:t>
            </a:r>
            <a:r>
              <a:rPr lang="pt-PT" sz="2800" dirty="0">
                <a:solidFill>
                  <a:srgbClr val="456874"/>
                </a:solidFill>
              </a:rPr>
              <a:t>, anualmente, antes do dia 1 de julho, a limpeza de uma faixa com a largura mínima de </a:t>
            </a:r>
            <a:r>
              <a:rPr lang="pt-PT" sz="2800" dirty="0" smtClean="0">
                <a:solidFill>
                  <a:srgbClr val="456874"/>
                </a:solidFill>
              </a:rPr>
              <a:t>3  </a:t>
            </a:r>
            <a:r>
              <a:rPr lang="pt-PT" sz="2800" dirty="0">
                <a:solidFill>
                  <a:srgbClr val="456874"/>
                </a:solidFill>
              </a:rPr>
              <a:t>metros, nas subparcelas de culturas temporárias com uma superfície superior a 1</a:t>
            </a:r>
            <a:r>
              <a:rPr lang="pt-PT" sz="2800" dirty="0" smtClean="0">
                <a:solidFill>
                  <a:srgbClr val="456874"/>
                </a:solidFill>
              </a:rPr>
              <a:t> ha de </a:t>
            </a:r>
            <a:r>
              <a:rPr lang="pt-PT" sz="2800" dirty="0">
                <a:solidFill>
                  <a:srgbClr val="456874"/>
                </a:solidFill>
              </a:rPr>
              <a:t>pousio, ao longo da sua </a:t>
            </a:r>
            <a:r>
              <a:rPr lang="pt-PT" sz="2800" dirty="0" smtClean="0">
                <a:solidFill>
                  <a:srgbClr val="456874"/>
                </a:solidFill>
              </a:rPr>
              <a:t>estrema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Nas </a:t>
            </a:r>
            <a:r>
              <a:rPr lang="pt-PT" sz="2800" dirty="0">
                <a:solidFill>
                  <a:srgbClr val="456874"/>
                </a:solidFill>
              </a:rPr>
              <a:t>subparcelas de </a:t>
            </a:r>
            <a:r>
              <a:rPr lang="pt-PT" sz="2800" b="1" dirty="0">
                <a:solidFill>
                  <a:srgbClr val="456874"/>
                </a:solidFill>
              </a:rPr>
              <a:t>lameiros de alto valor natural de regadio ou de sequeiro</a:t>
            </a:r>
            <a:r>
              <a:rPr lang="pt-PT" sz="2800" dirty="0">
                <a:solidFill>
                  <a:srgbClr val="456874"/>
                </a:solidFill>
              </a:rPr>
              <a:t>: </a:t>
            </a:r>
            <a:endParaRPr lang="pt-PT" sz="2800" dirty="0" smtClean="0">
              <a:solidFill>
                <a:srgbClr val="456874"/>
              </a:solidFill>
            </a:endParaRPr>
          </a:p>
          <a:p>
            <a:pPr marL="1569244" lvl="3" algn="just">
              <a:lnSpc>
                <a:spcPct val="114000"/>
              </a:lnSpc>
              <a:spcAft>
                <a:spcPts val="1800"/>
              </a:spcAft>
              <a:buClr>
                <a:srgbClr val="7E9D3D"/>
              </a:buClr>
              <a:tabLst>
                <a:tab pos="11634788" algn="l"/>
              </a:tabLst>
            </a:pPr>
            <a:r>
              <a:rPr lang="pt-PT" sz="2800" dirty="0" smtClean="0">
                <a:solidFill>
                  <a:srgbClr val="456874"/>
                </a:solidFill>
              </a:rPr>
              <a:t>i</a:t>
            </a:r>
            <a:r>
              <a:rPr lang="pt-PT" sz="2800" dirty="0">
                <a:solidFill>
                  <a:srgbClr val="456874"/>
                </a:solidFill>
              </a:rPr>
              <a:t>) Não efetuar mobilizações do solo, exceto em situação de infestação e somente quando o GLA as considere tecnicamente adequadas, devendo, neste caso, as operações de mobilização do solo em subparcelas de IQFP superior a dois ser realizadas segundo as curvas de </a:t>
            </a:r>
            <a:r>
              <a:rPr lang="pt-PT" sz="2800" dirty="0" smtClean="0">
                <a:solidFill>
                  <a:srgbClr val="456874"/>
                </a:solidFill>
              </a:rPr>
              <a:t>nível</a:t>
            </a: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871210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TextBox 3"/>
          <p:cNvSpPr txBox="1"/>
          <p:nvPr/>
        </p:nvSpPr>
        <p:spPr>
          <a:xfrm>
            <a:off x="3048000" y="245897"/>
            <a:ext cx="13639800" cy="1354217"/>
          </a:xfrm>
          <a:prstGeom prst="rect">
            <a:avLst/>
          </a:prstGeom>
        </p:spPr>
        <p:txBody>
          <a:bodyPr wrap="square" lIns="0" tIns="0" rIns="0" bIns="0" rtlCol="0" anchor="t">
            <a:spAutoFit/>
          </a:bodyPr>
          <a:lstStyle/>
          <a:p>
            <a:pPr marL="0" lvl="0" indent="0" algn="r"/>
            <a:r>
              <a:rPr lang="pt-PT" sz="4400" b="1" dirty="0" smtClean="0">
                <a:solidFill>
                  <a:srgbClr val="456874"/>
                </a:solidFill>
                <a:effectLst>
                  <a:outerShdw blurRad="38100" dist="38100" dir="2700000" algn="tl">
                    <a:srgbClr val="000000">
                      <a:alpha val="43137"/>
                    </a:srgbClr>
                  </a:outerShdw>
                </a:effectLst>
              </a:rPr>
              <a:t>Medidas Agroambientais em 2023</a:t>
            </a:r>
          </a:p>
          <a:p>
            <a:pPr lvl="0" algn="r"/>
            <a:r>
              <a:rPr lang="pt-PT" sz="4400" b="1" dirty="0">
                <a:solidFill>
                  <a:srgbClr val="456874"/>
                </a:solidFill>
                <a:effectLst>
                  <a:outerShdw blurRad="38100" dist="38100" dir="2700000" algn="tl">
                    <a:srgbClr val="000000">
                      <a:alpha val="43137"/>
                    </a:srgbClr>
                  </a:outerShdw>
                </a:effectLst>
              </a:rPr>
              <a:t>Medidas de Apoio às Regiões Desfavorecidas – MAZD’S</a:t>
            </a:r>
          </a:p>
        </p:txBody>
      </p:sp>
      <p:pic>
        <p:nvPicPr>
          <p:cNvPr id="4" name="Imagem 3"/>
          <p:cNvPicPr>
            <a:picLocks noChangeAspect="1"/>
          </p:cNvPicPr>
          <p:nvPr/>
        </p:nvPicPr>
        <p:blipFill>
          <a:blip r:embed="rId3"/>
          <a:stretch>
            <a:fillRect/>
          </a:stretch>
        </p:blipFill>
        <p:spPr>
          <a:xfrm>
            <a:off x="16992600" y="245897"/>
            <a:ext cx="838200" cy="905933"/>
          </a:xfrm>
          <a:prstGeom prst="rect">
            <a:avLst/>
          </a:prstGeom>
        </p:spPr>
      </p:pic>
      <p:grpSp>
        <p:nvGrpSpPr>
          <p:cNvPr id="10" name="Grupo 9"/>
          <p:cNvGrpSpPr/>
          <p:nvPr/>
        </p:nvGrpSpPr>
        <p:grpSpPr>
          <a:xfrm>
            <a:off x="1685081" y="1714500"/>
            <a:ext cx="15316200" cy="7970620"/>
            <a:chOff x="1600200" y="1876641"/>
            <a:chExt cx="15316200" cy="7970620"/>
          </a:xfrm>
        </p:grpSpPr>
        <p:pic>
          <p:nvPicPr>
            <p:cNvPr id="6" name="Imagem 5"/>
            <p:cNvPicPr>
              <a:picLocks noChangeAspect="1"/>
            </p:cNvPicPr>
            <p:nvPr/>
          </p:nvPicPr>
          <p:blipFill>
            <a:blip r:embed="rId4"/>
            <a:stretch>
              <a:fillRect/>
            </a:stretch>
          </p:blipFill>
          <p:spPr>
            <a:xfrm>
              <a:off x="1600200" y="1876641"/>
              <a:ext cx="15316200" cy="7970620"/>
            </a:xfrm>
            <a:prstGeom prst="rect">
              <a:avLst/>
            </a:prstGeom>
          </p:spPr>
        </p:pic>
        <p:sp>
          <p:nvSpPr>
            <p:cNvPr id="7" name="Oval 6"/>
            <p:cNvSpPr/>
            <p:nvPr/>
          </p:nvSpPr>
          <p:spPr>
            <a:xfrm>
              <a:off x="7505700" y="4305300"/>
              <a:ext cx="2362200" cy="609600"/>
            </a:xfrm>
            <a:prstGeom prst="ellipse">
              <a:avLst/>
            </a:prstGeom>
            <a:noFill/>
            <a:ln w="88900">
              <a:solidFill>
                <a:srgbClr val="7E9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Oval 8"/>
            <p:cNvSpPr/>
            <p:nvPr/>
          </p:nvSpPr>
          <p:spPr>
            <a:xfrm>
              <a:off x="9677400" y="4721225"/>
              <a:ext cx="2362200" cy="609600"/>
            </a:xfrm>
            <a:prstGeom prst="ellipse">
              <a:avLst/>
            </a:prstGeom>
            <a:noFill/>
            <a:ln w="88900">
              <a:solidFill>
                <a:srgbClr val="7E9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Tree>
    <p:extLst>
      <p:ext uri="{BB962C8B-B14F-4D97-AF65-F5344CB8AC3E}">
        <p14:creationId xmlns:p14="http://schemas.microsoft.com/office/powerpoint/2010/main" val="2250958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20</a:t>
            </a:fld>
            <a:endParaRPr lang="en-US" sz="2025" dirty="0"/>
          </a:p>
        </p:txBody>
      </p:sp>
      <p:sp>
        <p:nvSpPr>
          <p:cNvPr id="9" name="TextBox 5"/>
          <p:cNvSpPr txBox="1"/>
          <p:nvPr/>
        </p:nvSpPr>
        <p:spPr>
          <a:xfrm>
            <a:off x="1113325" y="523985"/>
            <a:ext cx="15684793" cy="861774"/>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a:t>
            </a:r>
            <a:r>
              <a:rPr lang="pt-PT" sz="2800" b="1" u="sng" dirty="0" smtClean="0">
                <a:solidFill>
                  <a:srgbClr val="7E9D3D"/>
                </a:solidFill>
              </a:rPr>
              <a:t>críticas</a:t>
            </a:r>
          </a:p>
          <a:p>
            <a:pPr indent="-457200" algn="just">
              <a:buFont typeface="Wingdings" panose="05000000000000000000" pitchFamily="2" charset="2"/>
              <a:buChar char="v"/>
            </a:pPr>
            <a:r>
              <a:rPr lang="pt-PT" sz="2800" b="1" dirty="0" smtClean="0">
                <a:solidFill>
                  <a:srgbClr val="7E9D3D"/>
                </a:solidFill>
              </a:rPr>
              <a:t> </a:t>
            </a:r>
            <a:r>
              <a:rPr lang="pt-PT" sz="2800" b="1" u="sng" dirty="0">
                <a:solidFill>
                  <a:srgbClr val="7E9D3D"/>
                </a:solidFill>
              </a:rPr>
              <a:t>Manutenção do mosaico paisagístico do </a:t>
            </a:r>
            <a:r>
              <a:rPr lang="pt-PT" sz="2800" b="1" u="sng" dirty="0" smtClean="0">
                <a:solidFill>
                  <a:srgbClr val="7E9D3D"/>
                </a:solidFill>
              </a:rPr>
              <a:t>Barroso</a:t>
            </a:r>
            <a:r>
              <a:rPr lang="pt-PT" sz="2800" u="sng" dirty="0" smtClean="0">
                <a:solidFill>
                  <a:srgbClr val="456874"/>
                </a:solidFill>
              </a:rPr>
              <a:t> </a:t>
            </a:r>
            <a:endParaRPr lang="pt-PT" sz="2800" b="1" dirty="0">
              <a:solidFill>
                <a:srgbClr val="7E9D3D"/>
              </a:solidFill>
            </a:endParaRPr>
          </a:p>
        </p:txBody>
      </p:sp>
      <p:sp>
        <p:nvSpPr>
          <p:cNvPr id="15" name="TextBox 4"/>
          <p:cNvSpPr txBox="1"/>
          <p:nvPr/>
        </p:nvSpPr>
        <p:spPr>
          <a:xfrm>
            <a:off x="1079206" y="1709995"/>
            <a:ext cx="16446794" cy="7770910"/>
          </a:xfrm>
          <a:prstGeom prst="rect">
            <a:avLst/>
          </a:prstGeom>
          <a:ln>
            <a:solidFill>
              <a:srgbClr val="456874"/>
            </a:solidFill>
          </a:ln>
        </p:spPr>
        <p:txBody>
          <a:bodyPr wrap="square" lIns="0" tIns="0" rIns="0" bIns="0" rtlCol="0" anchor="t">
            <a:spAutoFit/>
          </a:bodyPr>
          <a:lstStyle/>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Compromissos:</a:t>
            </a:r>
          </a:p>
          <a:p>
            <a:pPr marL="1569244" lvl="3" algn="just">
              <a:lnSpc>
                <a:spcPct val="114000"/>
              </a:lnSpc>
              <a:spcAft>
                <a:spcPts val="1800"/>
              </a:spcAft>
              <a:buClr>
                <a:srgbClr val="7E9D3D"/>
              </a:buClr>
              <a:tabLst>
                <a:tab pos="11634788" algn="l"/>
              </a:tabLst>
            </a:pPr>
            <a:r>
              <a:rPr lang="pt-PT" sz="2800" dirty="0" smtClean="0">
                <a:solidFill>
                  <a:srgbClr val="456874"/>
                </a:solidFill>
              </a:rPr>
              <a:t>ii) Não </a:t>
            </a:r>
            <a:r>
              <a:rPr lang="pt-PT" sz="2800" dirty="0">
                <a:solidFill>
                  <a:srgbClr val="456874"/>
                </a:solidFill>
              </a:rPr>
              <a:t>efetuar </a:t>
            </a:r>
            <a:r>
              <a:rPr lang="pt-PT" sz="2800" dirty="0" smtClean="0">
                <a:solidFill>
                  <a:srgbClr val="456874"/>
                </a:solidFill>
              </a:rPr>
              <a:t>cortes para </a:t>
            </a:r>
            <a:r>
              <a:rPr lang="pt-PT" sz="2800" dirty="0">
                <a:solidFill>
                  <a:srgbClr val="456874"/>
                </a:solidFill>
              </a:rPr>
              <a:t>feno em lameiros de sequeiro, exceto se tal constituir uma técnica cultural de manutenção da pastagem considerada adequada pela </a:t>
            </a:r>
            <a:r>
              <a:rPr lang="pt-PT" sz="2800" dirty="0" smtClean="0">
                <a:solidFill>
                  <a:srgbClr val="456874"/>
                </a:solidFill>
              </a:rPr>
              <a:t>DRAP </a:t>
            </a:r>
            <a:r>
              <a:rPr lang="pt-PT" sz="2800" dirty="0">
                <a:solidFill>
                  <a:srgbClr val="456874"/>
                </a:solidFill>
              </a:rPr>
              <a:t>territorialmente </a:t>
            </a:r>
            <a:r>
              <a:rPr lang="pt-PT" sz="2800" dirty="0" smtClean="0">
                <a:solidFill>
                  <a:srgbClr val="456874"/>
                </a:solidFill>
              </a:rPr>
              <a:t>competente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Controlar </a:t>
            </a:r>
            <a:r>
              <a:rPr lang="pt-PT" sz="2800" dirty="0">
                <a:solidFill>
                  <a:srgbClr val="456874"/>
                </a:solidFill>
              </a:rPr>
              <a:t>a vegetação através do pastoreio por efetivos de ovinos, caprinos, bovinos, de suínos e equídeos, não mobilizando o solo, nas parcelas de outros prados e pastagens permanentes ou de prados e pastagens </a:t>
            </a:r>
            <a:r>
              <a:rPr lang="pt-PT" sz="2800" dirty="0" smtClean="0">
                <a:solidFill>
                  <a:srgbClr val="456874"/>
                </a:solidFill>
              </a:rPr>
              <a:t>arbustivas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Nas </a:t>
            </a:r>
            <a:r>
              <a:rPr lang="pt-PT" sz="2800" dirty="0">
                <a:solidFill>
                  <a:srgbClr val="456874"/>
                </a:solidFill>
              </a:rPr>
              <a:t>subparcelas de </a:t>
            </a:r>
            <a:r>
              <a:rPr lang="pt-PT" sz="2800" b="1" dirty="0">
                <a:solidFill>
                  <a:srgbClr val="456874"/>
                </a:solidFill>
              </a:rPr>
              <a:t>culturas permanentes</a:t>
            </a:r>
            <a:r>
              <a:rPr lang="pt-PT" sz="2800" dirty="0">
                <a:solidFill>
                  <a:srgbClr val="456874"/>
                </a:solidFill>
              </a:rPr>
              <a:t>: </a:t>
            </a:r>
          </a:p>
          <a:p>
            <a:pPr marL="1569244" lvl="3" algn="just">
              <a:lnSpc>
                <a:spcPct val="114000"/>
              </a:lnSpc>
              <a:spcAft>
                <a:spcPts val="1800"/>
              </a:spcAft>
              <a:buClr>
                <a:srgbClr val="7E9D3D"/>
              </a:buClr>
              <a:tabLst>
                <a:tab pos="11634788" algn="l"/>
              </a:tabLst>
            </a:pPr>
            <a:r>
              <a:rPr lang="pt-PT" sz="2800" dirty="0" smtClean="0">
                <a:solidFill>
                  <a:srgbClr val="456874"/>
                </a:solidFill>
              </a:rPr>
              <a:t>i)Garantir </a:t>
            </a:r>
            <a:r>
              <a:rPr lang="pt-PT" sz="2800" dirty="0">
                <a:solidFill>
                  <a:srgbClr val="456874"/>
                </a:solidFill>
              </a:rPr>
              <a:t>um bom estado vegetativo e sanitário das árvores, nomeadamente através de podas e limpezas de modo a permitir proceder regularmente à colheita dos </a:t>
            </a:r>
            <a:r>
              <a:rPr lang="pt-PT" sz="2800" dirty="0" smtClean="0">
                <a:solidFill>
                  <a:srgbClr val="456874"/>
                </a:solidFill>
              </a:rPr>
              <a:t>frutos</a:t>
            </a:r>
          </a:p>
          <a:p>
            <a:pPr marL="1569244" lvl="3" algn="just">
              <a:lnSpc>
                <a:spcPct val="114000"/>
              </a:lnSpc>
              <a:spcAft>
                <a:spcPts val="1800"/>
              </a:spcAft>
              <a:buClr>
                <a:srgbClr val="7E9D3D"/>
              </a:buClr>
              <a:tabLst>
                <a:tab pos="11634788" algn="l"/>
              </a:tabLst>
            </a:pPr>
            <a:r>
              <a:rPr lang="pt-PT" sz="2800" dirty="0" smtClean="0">
                <a:solidFill>
                  <a:srgbClr val="456874"/>
                </a:solidFill>
              </a:rPr>
              <a:t>ii</a:t>
            </a:r>
            <a:r>
              <a:rPr lang="pt-PT" sz="2800" dirty="0">
                <a:solidFill>
                  <a:srgbClr val="456874"/>
                </a:solidFill>
              </a:rPr>
              <a:t>) Proceder ao controlo da vegetação lenhosa espontânea dominada por arbustos de altura superior a 50 cm, de forma que a mesma não ocupe mais de 10 % da superfície da </a:t>
            </a:r>
            <a:r>
              <a:rPr lang="pt-PT" sz="2800" dirty="0" smtClean="0">
                <a:solidFill>
                  <a:srgbClr val="456874"/>
                </a:solidFill>
              </a:rPr>
              <a:t>subparcela</a:t>
            </a:r>
          </a:p>
          <a:p>
            <a:pPr marL="1569244" lvl="3" algn="just">
              <a:lnSpc>
                <a:spcPct val="114000"/>
              </a:lnSpc>
              <a:spcAft>
                <a:spcPts val="1800"/>
              </a:spcAft>
              <a:buClr>
                <a:srgbClr val="7E9D3D"/>
              </a:buClr>
              <a:tabLst>
                <a:tab pos="11634788" algn="l"/>
              </a:tabLst>
            </a:pPr>
            <a:r>
              <a:rPr lang="pt-PT" sz="2800" dirty="0" smtClean="0">
                <a:solidFill>
                  <a:srgbClr val="456874"/>
                </a:solidFill>
              </a:rPr>
              <a:t>iii</a:t>
            </a:r>
            <a:r>
              <a:rPr lang="pt-PT" sz="2800" dirty="0">
                <a:solidFill>
                  <a:srgbClr val="456874"/>
                </a:solidFill>
              </a:rPr>
              <a:t>) Praticar as mobilizações do solo segundo as curvas de nível, nas subparcelas com IQFP superior a dois</a:t>
            </a:r>
            <a:endParaRPr lang="pt-PT" sz="2800" dirty="0" smtClean="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3168731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21</a:t>
            </a:fld>
            <a:endParaRPr lang="en-US" sz="2025" dirty="0">
              <a:solidFill>
                <a:prstClr val="black">
                  <a:tint val="75000"/>
                </a:prstClr>
              </a:solidFill>
            </a:endParaRPr>
          </a:p>
        </p:txBody>
      </p:sp>
      <p:sp>
        <p:nvSpPr>
          <p:cNvPr id="15" name="TextBox 4"/>
          <p:cNvSpPr txBox="1"/>
          <p:nvPr/>
        </p:nvSpPr>
        <p:spPr>
          <a:xfrm>
            <a:off x="533400" y="1295938"/>
            <a:ext cx="16916400" cy="8877687"/>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Montantes e limites do apoio:</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639762" lvl="1" algn="just">
              <a:lnSpc>
                <a:spcPct val="114000"/>
              </a:lnSpc>
              <a:spcAft>
                <a:spcPts val="1200"/>
              </a:spcAft>
              <a:buClr>
                <a:srgbClr val="7E9D3D"/>
              </a:buClr>
              <a:tabLst>
                <a:tab pos="536575" algn="l"/>
                <a:tab pos="11634788" algn="l"/>
              </a:tabLst>
            </a:pPr>
            <a:endParaRPr lang="pt-PT" sz="2800" b="1" dirty="0" smtClean="0">
              <a:solidFill>
                <a:srgbClr val="456874"/>
              </a:solidFill>
            </a:endParaRPr>
          </a:p>
          <a:p>
            <a:pPr marL="639762" lvl="1" algn="just">
              <a:lnSpc>
                <a:spcPct val="114000"/>
              </a:lnSpc>
              <a:spcAft>
                <a:spcPts val="1200"/>
              </a:spcAft>
              <a:buClr>
                <a:srgbClr val="7E9D3D"/>
              </a:buClr>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381000" y="342900"/>
            <a:ext cx="16274143" cy="861774"/>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críticas</a:t>
            </a:r>
          </a:p>
          <a:p>
            <a:pPr indent="-457200" algn="just">
              <a:buFont typeface="Wingdings" panose="05000000000000000000" pitchFamily="2" charset="2"/>
              <a:buChar char="v"/>
            </a:pPr>
            <a:r>
              <a:rPr lang="pt-PT" sz="2800" b="1" dirty="0">
                <a:solidFill>
                  <a:srgbClr val="7E9D3D"/>
                </a:solidFill>
              </a:rPr>
              <a:t> </a:t>
            </a:r>
            <a:r>
              <a:rPr lang="pt-PT" sz="2800" b="1" u="sng" dirty="0">
                <a:solidFill>
                  <a:srgbClr val="7E9D3D"/>
                </a:solidFill>
              </a:rPr>
              <a:t>Manutenção do mosaico paisagístico do Barroso</a:t>
            </a:r>
            <a:r>
              <a:rPr lang="pt-PT" sz="2800" u="sng" dirty="0">
                <a:solidFill>
                  <a:srgbClr val="456874"/>
                </a:solidFill>
              </a:rPr>
              <a:t> </a:t>
            </a:r>
            <a:endParaRPr lang="pt-PT" sz="2800" b="1" dirty="0">
              <a:solidFill>
                <a:srgbClr val="7E9D3D"/>
              </a:solidFill>
            </a:endParaRPr>
          </a:p>
        </p:txBody>
      </p:sp>
      <p:pic>
        <p:nvPicPr>
          <p:cNvPr id="3" name="Imagem 2"/>
          <p:cNvPicPr>
            <a:picLocks noChangeAspect="1"/>
          </p:cNvPicPr>
          <p:nvPr/>
        </p:nvPicPr>
        <p:blipFill rotWithShape="1">
          <a:blip r:embed="rId4"/>
          <a:srcRect l="39167" t="36666" r="39583" b="19630"/>
          <a:stretch/>
        </p:blipFill>
        <p:spPr>
          <a:xfrm>
            <a:off x="7010400" y="1327134"/>
            <a:ext cx="7620000" cy="8815294"/>
          </a:xfrm>
          <a:prstGeom prst="rect">
            <a:avLst/>
          </a:prstGeom>
        </p:spPr>
      </p:pic>
    </p:spTree>
    <p:extLst>
      <p:ext uri="{BB962C8B-B14F-4D97-AF65-F5344CB8AC3E}">
        <p14:creationId xmlns:p14="http://schemas.microsoft.com/office/powerpoint/2010/main" val="862200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22</a:t>
            </a:fld>
            <a:endParaRPr lang="en-US" sz="2025" dirty="0"/>
          </a:p>
        </p:txBody>
      </p:sp>
      <p:sp>
        <p:nvSpPr>
          <p:cNvPr id="9" name="TextBox 5"/>
          <p:cNvSpPr txBox="1"/>
          <p:nvPr/>
        </p:nvSpPr>
        <p:spPr>
          <a:xfrm>
            <a:off x="1113325" y="523985"/>
            <a:ext cx="15684793" cy="861774"/>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a:t>
            </a:r>
            <a:r>
              <a:rPr lang="pt-PT" sz="2800" b="1" u="sng" dirty="0" smtClean="0">
                <a:solidFill>
                  <a:srgbClr val="7E9D3D"/>
                </a:solidFill>
              </a:rPr>
              <a:t>críticas</a:t>
            </a:r>
          </a:p>
          <a:p>
            <a:pPr indent="-457200" algn="just">
              <a:buFont typeface="Wingdings" panose="05000000000000000000" pitchFamily="2" charset="2"/>
              <a:buChar char="v"/>
            </a:pPr>
            <a:r>
              <a:rPr lang="pt-PT" sz="2800" b="1" dirty="0" smtClean="0">
                <a:solidFill>
                  <a:srgbClr val="7E9D3D"/>
                </a:solidFill>
              </a:rPr>
              <a:t> </a:t>
            </a:r>
            <a:r>
              <a:rPr lang="pt-PT" sz="2800" b="1" u="sng" dirty="0">
                <a:solidFill>
                  <a:srgbClr val="7E9D3D"/>
                </a:solidFill>
              </a:rPr>
              <a:t>Gestão do pastoreio em áreas de baldio do Barroso</a:t>
            </a:r>
          </a:p>
        </p:txBody>
      </p:sp>
      <p:sp>
        <p:nvSpPr>
          <p:cNvPr id="15" name="TextBox 4"/>
          <p:cNvSpPr txBox="1"/>
          <p:nvPr/>
        </p:nvSpPr>
        <p:spPr>
          <a:xfrm>
            <a:off x="1079206" y="1709995"/>
            <a:ext cx="16522994" cy="7250126"/>
          </a:xfrm>
          <a:prstGeom prst="rect">
            <a:avLst/>
          </a:prstGeom>
          <a:ln>
            <a:solidFill>
              <a:srgbClr val="456874"/>
            </a:solidFill>
          </a:ln>
        </p:spPr>
        <p:txBody>
          <a:bodyPr wrap="square" lIns="0" tIns="0" rIns="0" bIns="0" rtlCol="0" anchor="t">
            <a:spAutoFit/>
          </a:bodyPr>
          <a:lstStyle/>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Critérios </a:t>
            </a:r>
            <a:r>
              <a:rPr lang="pt-PT" sz="2800" b="1" dirty="0">
                <a:solidFill>
                  <a:srgbClr val="456874"/>
                </a:solidFill>
              </a:rPr>
              <a:t>de </a:t>
            </a:r>
            <a:r>
              <a:rPr lang="pt-PT" sz="2800" b="1" dirty="0" smtClean="0">
                <a:solidFill>
                  <a:srgbClr val="456874"/>
                </a:solidFill>
              </a:rPr>
              <a:t>elegibilidade: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Superfície </a:t>
            </a:r>
            <a:r>
              <a:rPr lang="pt-PT" sz="2800" dirty="0">
                <a:solidFill>
                  <a:srgbClr val="456874"/>
                </a:solidFill>
              </a:rPr>
              <a:t>agrícola mínima elegível de </a:t>
            </a:r>
            <a:r>
              <a:rPr lang="pt-PT" sz="2800" u="sng" dirty="0" smtClean="0">
                <a:solidFill>
                  <a:srgbClr val="456874"/>
                </a:solidFill>
              </a:rPr>
              <a:t>5 ha </a:t>
            </a:r>
            <a:r>
              <a:rPr lang="pt-PT" sz="2800" dirty="0" smtClean="0">
                <a:solidFill>
                  <a:srgbClr val="456874"/>
                </a:solidFill>
              </a:rPr>
              <a:t>de </a:t>
            </a:r>
            <a:r>
              <a:rPr lang="pt-PT" sz="2800" dirty="0">
                <a:solidFill>
                  <a:srgbClr val="456874"/>
                </a:solidFill>
              </a:rPr>
              <a:t>prados e pastagens prática local em baldio </a:t>
            </a:r>
            <a:endParaRPr lang="pt-PT" sz="2800" dirty="0" smtClean="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smtClean="0">
                <a:solidFill>
                  <a:srgbClr val="456874"/>
                </a:solidFill>
              </a:rPr>
              <a:t>Plano </a:t>
            </a:r>
            <a:r>
              <a:rPr lang="pt-PT" sz="2800" u="sng" dirty="0">
                <a:solidFill>
                  <a:srgbClr val="456874"/>
                </a:solidFill>
              </a:rPr>
              <a:t>de gestão para a área candidata, aprovado pelo ICNF, I. P</a:t>
            </a:r>
            <a:r>
              <a:rPr lang="pt-PT" sz="2800" dirty="0">
                <a:solidFill>
                  <a:srgbClr val="456874"/>
                </a:solidFill>
              </a:rPr>
              <a:t>., com discriminação da componente referente a </a:t>
            </a:r>
            <a:r>
              <a:rPr lang="pt-PT" sz="2800" dirty="0" smtClean="0">
                <a:solidFill>
                  <a:srgbClr val="456874"/>
                </a:solidFill>
              </a:rPr>
              <a:t>pastoreio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smtClean="0">
                <a:solidFill>
                  <a:srgbClr val="456874"/>
                </a:solidFill>
              </a:rPr>
              <a:t>Contratualizar </a:t>
            </a:r>
            <a:r>
              <a:rPr lang="pt-PT" sz="2800" u="sng" dirty="0">
                <a:solidFill>
                  <a:srgbClr val="456874"/>
                </a:solidFill>
              </a:rPr>
              <a:t>o acompanhamento técnico com o GLA </a:t>
            </a:r>
            <a:r>
              <a:rPr lang="pt-PT" sz="2800" dirty="0">
                <a:solidFill>
                  <a:srgbClr val="456874"/>
                </a:solidFill>
              </a:rPr>
              <a:t>da área geográfica </a:t>
            </a:r>
            <a:r>
              <a:rPr lang="pt-PT" sz="2800" dirty="0" smtClean="0">
                <a:solidFill>
                  <a:srgbClr val="456874"/>
                </a:solidFill>
              </a:rPr>
              <a:t>respetiva</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Compromissos: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Cumprir </a:t>
            </a:r>
            <a:r>
              <a:rPr lang="pt-PT" sz="2800" dirty="0">
                <a:solidFill>
                  <a:srgbClr val="456874"/>
                </a:solidFill>
              </a:rPr>
              <a:t>o </a:t>
            </a:r>
            <a:r>
              <a:rPr lang="pt-PT" sz="2800" dirty="0" smtClean="0">
                <a:solidFill>
                  <a:srgbClr val="456874"/>
                </a:solidFill>
              </a:rPr>
              <a:t>Plano </a:t>
            </a:r>
            <a:r>
              <a:rPr lang="pt-PT" sz="2800" dirty="0">
                <a:solidFill>
                  <a:srgbClr val="456874"/>
                </a:solidFill>
              </a:rPr>
              <a:t>de </a:t>
            </a:r>
            <a:r>
              <a:rPr lang="pt-PT" sz="2800" dirty="0" smtClean="0">
                <a:solidFill>
                  <a:srgbClr val="456874"/>
                </a:solidFill>
              </a:rPr>
              <a:t>Gestão </a:t>
            </a:r>
            <a:r>
              <a:rPr lang="pt-PT" sz="2800" dirty="0">
                <a:solidFill>
                  <a:srgbClr val="456874"/>
                </a:solidFill>
              </a:rPr>
              <a:t>de pastoreio de baldio, incluindo, se for o caso, o plano de pastoreio de percurso constante do </a:t>
            </a:r>
            <a:r>
              <a:rPr lang="pt-PT" sz="2800" dirty="0" smtClean="0">
                <a:solidFill>
                  <a:srgbClr val="456874"/>
                </a:solidFill>
              </a:rPr>
              <a:t>Plano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Manter </a:t>
            </a:r>
            <a:r>
              <a:rPr lang="pt-PT" sz="2800" dirty="0">
                <a:solidFill>
                  <a:srgbClr val="456874"/>
                </a:solidFill>
              </a:rPr>
              <a:t>atualizadas as listagens de compartes ou </a:t>
            </a:r>
            <a:r>
              <a:rPr lang="pt-PT" sz="2800" dirty="0" smtClean="0">
                <a:solidFill>
                  <a:srgbClr val="456874"/>
                </a:solidFill>
              </a:rPr>
              <a:t>equiparadas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Elaborar </a:t>
            </a:r>
            <a:r>
              <a:rPr lang="pt-PT" sz="2800" dirty="0">
                <a:solidFill>
                  <a:srgbClr val="456874"/>
                </a:solidFill>
              </a:rPr>
              <a:t>um relatório anual de atividades de acordo com minuta disponibilizada pela </a:t>
            </a:r>
            <a:r>
              <a:rPr lang="pt-PT" sz="2800" dirty="0" smtClean="0">
                <a:solidFill>
                  <a:srgbClr val="456874"/>
                </a:solidFill>
              </a:rPr>
              <a:t>PEPAContinente</a:t>
            </a:r>
            <a:endParaRPr lang="pt-PT" sz="2800" dirty="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2973865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23</a:t>
            </a:fld>
            <a:endParaRPr lang="en-US" sz="2025" dirty="0"/>
          </a:p>
        </p:txBody>
      </p:sp>
      <p:sp>
        <p:nvSpPr>
          <p:cNvPr id="9" name="TextBox 5"/>
          <p:cNvSpPr txBox="1"/>
          <p:nvPr/>
        </p:nvSpPr>
        <p:spPr>
          <a:xfrm>
            <a:off x="1113325" y="523985"/>
            <a:ext cx="15684793" cy="861774"/>
          </a:xfrm>
          <a:prstGeom prst="rect">
            <a:avLst/>
          </a:prstGeom>
        </p:spPr>
        <p:txBody>
          <a:bodyPr wrap="square" lIns="0" tIns="0" rIns="0" bIns="0" rtlCol="0" anchor="t">
            <a:spAutoFit/>
          </a:bodyPr>
          <a:lstStyle/>
          <a:p>
            <a:pPr algn="just"/>
            <a:r>
              <a:rPr lang="pt-PT" sz="2800" b="1" dirty="0">
                <a:solidFill>
                  <a:srgbClr val="7E9D3D"/>
                </a:solidFill>
              </a:rPr>
              <a:t>D.2.3 - </a:t>
            </a:r>
            <a:r>
              <a:rPr lang="pt-PT" sz="2800" b="1" u="sng" dirty="0">
                <a:solidFill>
                  <a:srgbClr val="7E9D3D"/>
                </a:solidFill>
              </a:rPr>
              <a:t>Gestão integrada em zonas </a:t>
            </a:r>
            <a:r>
              <a:rPr lang="pt-PT" sz="2800" b="1" u="sng" dirty="0" smtClean="0">
                <a:solidFill>
                  <a:srgbClr val="7E9D3D"/>
                </a:solidFill>
              </a:rPr>
              <a:t>críticas</a:t>
            </a:r>
          </a:p>
          <a:p>
            <a:pPr indent="-457200" algn="just">
              <a:buFont typeface="Wingdings" panose="05000000000000000000" pitchFamily="2" charset="2"/>
              <a:buChar char="v"/>
            </a:pPr>
            <a:r>
              <a:rPr lang="pt-PT" sz="2800" b="1" dirty="0" smtClean="0">
                <a:solidFill>
                  <a:srgbClr val="7E9D3D"/>
                </a:solidFill>
              </a:rPr>
              <a:t> </a:t>
            </a:r>
            <a:r>
              <a:rPr lang="pt-PT" sz="2800" b="1" u="sng" dirty="0">
                <a:solidFill>
                  <a:srgbClr val="7E9D3D"/>
                </a:solidFill>
              </a:rPr>
              <a:t>Gestão do pastoreio em áreas de baldio do Barroso</a:t>
            </a: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
        <p:nvSpPr>
          <p:cNvPr id="6" name="TextBox 4"/>
          <p:cNvSpPr txBox="1"/>
          <p:nvPr/>
        </p:nvSpPr>
        <p:spPr>
          <a:xfrm>
            <a:off x="1219200" y="1686918"/>
            <a:ext cx="16141994" cy="7741350"/>
          </a:xfrm>
          <a:prstGeom prst="rect">
            <a:avLst/>
          </a:prstGeom>
          <a:ln>
            <a:solidFill>
              <a:srgbClr val="456874"/>
            </a:solidFill>
          </a:ln>
        </p:spPr>
        <p:txBody>
          <a:bodyPr wrap="square" lIns="0" tIns="0" rIns="0" bIns="0" rtlCol="0" anchor="t">
            <a:spAutoFit/>
          </a:bodyPr>
          <a:lstStyle/>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b="1"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smtClean="0">
                <a:solidFill>
                  <a:srgbClr val="456874"/>
                </a:solidFill>
              </a:rPr>
              <a:t>Compromissos:</a:t>
            </a:r>
            <a:endParaRPr lang="pt-PT" sz="2800" b="1"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Manter durante o período de retenção um nível de encabeçamento de bovinos, ovinos, caprinos e equídeos, do próprio ou de outrem, em pastoreio, igual ou inferior a </a:t>
            </a:r>
            <a:r>
              <a:rPr lang="pt-PT" sz="2800" dirty="0" smtClean="0">
                <a:solidFill>
                  <a:srgbClr val="456874"/>
                </a:solidFill>
              </a:rPr>
              <a:t>0,60 </a:t>
            </a:r>
            <a:r>
              <a:rPr lang="pt-PT" sz="2800" dirty="0">
                <a:solidFill>
                  <a:srgbClr val="456874"/>
                </a:solidFill>
              </a:rPr>
              <a:t>CN/ha de superfície forrageira, tendo em conta o efetivo pecuário dos compartes que utilizam a superfície sujeita a </a:t>
            </a:r>
            <a:r>
              <a:rPr lang="pt-PT" sz="2800" dirty="0" smtClean="0">
                <a:solidFill>
                  <a:srgbClr val="456874"/>
                </a:solidFill>
              </a:rPr>
              <a:t>compromisso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a:solidFill>
                  <a:srgbClr val="456874"/>
                </a:solidFill>
              </a:rPr>
              <a:t>Montantes e limites de apoio</a:t>
            </a:r>
            <a:r>
              <a:rPr lang="pt-PT" sz="2800" b="1" dirty="0" smtClean="0">
                <a:solidFill>
                  <a:srgbClr val="456874"/>
                </a:solidFill>
              </a:rPr>
              <a:t>:</a:t>
            </a: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b="1"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b="1" dirty="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dirty="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b="1" dirty="0">
              <a:solidFill>
                <a:srgbClr val="456874"/>
              </a:solidFill>
            </a:endParaRPr>
          </a:p>
        </p:txBody>
      </p:sp>
      <p:pic>
        <p:nvPicPr>
          <p:cNvPr id="2" name="Imagem 1"/>
          <p:cNvPicPr>
            <a:picLocks noChangeAspect="1"/>
          </p:cNvPicPr>
          <p:nvPr/>
        </p:nvPicPr>
        <p:blipFill rotWithShape="1">
          <a:blip r:embed="rId4"/>
          <a:srcRect l="31250" t="37408" r="32084" b="41852"/>
          <a:stretch/>
        </p:blipFill>
        <p:spPr>
          <a:xfrm>
            <a:off x="7010399" y="6057900"/>
            <a:ext cx="9100457" cy="2895600"/>
          </a:xfrm>
          <a:prstGeom prst="rect">
            <a:avLst/>
          </a:prstGeom>
        </p:spPr>
      </p:pic>
    </p:spTree>
    <p:extLst>
      <p:ext uri="{BB962C8B-B14F-4D97-AF65-F5344CB8AC3E}">
        <p14:creationId xmlns:p14="http://schemas.microsoft.com/office/powerpoint/2010/main" val="531811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24</a:t>
            </a:fld>
            <a:endParaRPr lang="en-US" sz="2025" dirty="0">
              <a:solidFill>
                <a:prstClr val="black">
                  <a:tint val="75000"/>
                </a:prstClr>
              </a:solidFill>
            </a:endParaRPr>
          </a:p>
        </p:txBody>
      </p:sp>
      <p:sp>
        <p:nvSpPr>
          <p:cNvPr id="15" name="TextBox 4"/>
          <p:cNvSpPr txBox="1"/>
          <p:nvPr/>
        </p:nvSpPr>
        <p:spPr>
          <a:xfrm>
            <a:off x="804079" y="1023890"/>
            <a:ext cx="16687800" cy="8542723"/>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456874"/>
                </a:solidFill>
              </a:rPr>
              <a:t>A </a:t>
            </a:r>
            <a:r>
              <a:rPr lang="pt-PT" sz="2800" dirty="0">
                <a:solidFill>
                  <a:srgbClr val="456874"/>
                </a:solidFill>
              </a:rPr>
              <a:t>intervenção visa melhorar o estado de conservação das espécies da fauna com estatuto de proteção em áreas de ocorrência das espécies em </a:t>
            </a:r>
            <a:r>
              <a:rPr lang="pt-PT" sz="2800" dirty="0" smtClean="0">
                <a:solidFill>
                  <a:srgbClr val="456874"/>
                </a:solidFill>
              </a:rPr>
              <a:t>causa, </a:t>
            </a:r>
            <a:r>
              <a:rPr lang="pt-PT" sz="2800" dirty="0">
                <a:solidFill>
                  <a:srgbClr val="456874"/>
                </a:solidFill>
              </a:rPr>
              <a:t>através da promoção de um conjunto de práticas</a:t>
            </a:r>
            <a:endParaRPr lang="pt-PT" sz="2800" dirty="0">
              <a:solidFill>
                <a:srgbClr val="456874"/>
              </a:solidFill>
            </a:endParaRPr>
          </a:p>
          <a:p>
            <a:pPr marL="1450975" lvl="2" indent="-354013"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7E9D3D"/>
                </a:solidFill>
              </a:rPr>
              <a:t>Proteção </a:t>
            </a:r>
            <a:r>
              <a:rPr lang="pt-PT" sz="2800" dirty="0">
                <a:solidFill>
                  <a:srgbClr val="7E9D3D"/>
                </a:solidFill>
              </a:rPr>
              <a:t>do </a:t>
            </a:r>
            <a:r>
              <a:rPr lang="pt-PT" sz="2800" dirty="0" smtClean="0">
                <a:solidFill>
                  <a:srgbClr val="7E9D3D"/>
                </a:solidFill>
              </a:rPr>
              <a:t>Lobo-ibérico </a:t>
            </a:r>
          </a:p>
          <a:p>
            <a:pPr marL="1450975" lvl="2" indent="-354013"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7E9D3D"/>
                </a:solidFill>
              </a:rPr>
              <a:t>Proteção </a:t>
            </a:r>
            <a:r>
              <a:rPr lang="pt-PT" sz="2800" dirty="0">
                <a:solidFill>
                  <a:srgbClr val="7E9D3D"/>
                </a:solidFill>
              </a:rPr>
              <a:t>das aves dos arrozais e outras zonas </a:t>
            </a:r>
            <a:r>
              <a:rPr lang="pt-PT" sz="2800" dirty="0" smtClean="0">
                <a:solidFill>
                  <a:srgbClr val="7E9D3D"/>
                </a:solidFill>
              </a:rPr>
              <a:t>húmidas</a:t>
            </a:r>
          </a:p>
          <a:p>
            <a:pPr marL="1450975" lvl="2" indent="-354013"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a:solidFill>
                  <a:srgbClr val="7E9D3D"/>
                </a:solidFill>
              </a:rPr>
              <a:t>Proteção da águia-caçadeira</a:t>
            </a:r>
            <a:endParaRPr lang="pt-PT" sz="2800" dirty="0">
              <a:solidFill>
                <a:srgbClr val="456874"/>
              </a:solidFill>
            </a:endParaRPr>
          </a:p>
          <a:p>
            <a:pPr marL="536575" indent="-354013" algn="just">
              <a:lnSpc>
                <a:spcPct val="114000"/>
              </a:lnSpc>
              <a:spcAft>
                <a:spcPts val="1200"/>
              </a:spcAft>
              <a:buClr>
                <a:srgbClr val="7E9D3D"/>
              </a:buClr>
              <a:buFont typeface="Wingdings" panose="05000000000000000000" pitchFamily="2" charset="2"/>
              <a:buChar char="v"/>
              <a:tabLst>
                <a:tab pos="536575" algn="l"/>
                <a:tab pos="11634788" algn="l"/>
              </a:tabLst>
            </a:pPr>
            <a:endParaRPr lang="pt-PT" sz="2800" dirty="0">
              <a:solidFill>
                <a:srgbClr val="456874"/>
              </a:solidFill>
            </a:endParaRPr>
          </a:p>
          <a:p>
            <a:pPr marL="993775" lvl="1" indent="-354013"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Proteção do Lobo-ibérico</a:t>
            </a: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Ajustamento </a:t>
            </a:r>
            <a:r>
              <a:rPr lang="pt-PT" sz="2800" b="1" dirty="0" smtClean="0">
                <a:solidFill>
                  <a:srgbClr val="456874"/>
                </a:solidFill>
              </a:rPr>
              <a:t>dos critérios 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Mínimo de </a:t>
            </a:r>
            <a:r>
              <a:rPr lang="pt-PT" sz="2800" u="sng" dirty="0">
                <a:solidFill>
                  <a:srgbClr val="456874"/>
                </a:solidFill>
              </a:rPr>
              <a:t>3,00 CN de ovinos ou caprinos </a:t>
            </a:r>
            <a:r>
              <a:rPr lang="pt-PT" sz="2800" dirty="0">
                <a:solidFill>
                  <a:srgbClr val="456874"/>
                </a:solidFill>
              </a:rPr>
              <a:t>ou </a:t>
            </a:r>
            <a:r>
              <a:rPr lang="pt-PT" sz="2800" u="sng" dirty="0">
                <a:solidFill>
                  <a:srgbClr val="456874"/>
                </a:solidFill>
              </a:rPr>
              <a:t>10,00 CN de bovinos</a:t>
            </a:r>
            <a:r>
              <a:rPr lang="pt-PT" sz="2800" dirty="0">
                <a:solidFill>
                  <a:srgbClr val="456874"/>
                </a:solidFill>
              </a:rPr>
              <a:t>, </a:t>
            </a:r>
            <a:r>
              <a:rPr lang="pt-PT" sz="2800" dirty="0" smtClean="0">
                <a:solidFill>
                  <a:srgbClr val="456874"/>
                </a:solidFill>
              </a:rPr>
              <a:t>do próprio</a:t>
            </a:r>
            <a:r>
              <a:rPr lang="pt-PT" sz="2800" dirty="0">
                <a:solidFill>
                  <a:srgbClr val="456874"/>
                </a:solidFill>
              </a:rPr>
              <a:t>, devendo o efetivo pecuário estar associado a marcas de exploração localizadas na </a:t>
            </a:r>
            <a:r>
              <a:rPr lang="pt-PT" sz="2800" dirty="0" smtClean="0">
                <a:solidFill>
                  <a:srgbClr val="456874"/>
                </a:solidFill>
              </a:rPr>
              <a:t>área geográfica </a:t>
            </a:r>
            <a:r>
              <a:rPr lang="pt-PT" sz="2800" dirty="0">
                <a:solidFill>
                  <a:srgbClr val="456874"/>
                </a:solidFill>
              </a:rPr>
              <a:t>de </a:t>
            </a:r>
            <a:r>
              <a:rPr lang="pt-PT" sz="2800" dirty="0" smtClean="0">
                <a:solidFill>
                  <a:srgbClr val="456874"/>
                </a:solidFill>
              </a:rPr>
              <a:t>aplicação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Deter </a:t>
            </a:r>
            <a:r>
              <a:rPr lang="pt-PT" sz="2800" dirty="0">
                <a:solidFill>
                  <a:srgbClr val="456874"/>
                </a:solidFill>
              </a:rPr>
              <a:t>cão de proteção de gado, </a:t>
            </a:r>
            <a:r>
              <a:rPr lang="pt-PT" sz="2800" u="sng" dirty="0">
                <a:solidFill>
                  <a:srgbClr val="456874"/>
                </a:solidFill>
              </a:rPr>
              <a:t>atestado por declaração emitida pelo ICNF, I. P. </a:t>
            </a:r>
            <a:r>
              <a:rPr lang="pt-PT" sz="2800" dirty="0">
                <a:solidFill>
                  <a:srgbClr val="456874"/>
                </a:solidFill>
              </a:rPr>
              <a:t>ou </a:t>
            </a:r>
            <a:r>
              <a:rPr lang="pt-PT" sz="2800" dirty="0" smtClean="0">
                <a:solidFill>
                  <a:srgbClr val="456874"/>
                </a:solidFill>
              </a:rPr>
              <a:t>entidades a </a:t>
            </a:r>
            <a:r>
              <a:rPr lang="pt-PT" sz="2800" dirty="0">
                <a:solidFill>
                  <a:srgbClr val="456874"/>
                </a:solidFill>
              </a:rPr>
              <a:t>designar pelo ICNF, I. P., </a:t>
            </a:r>
            <a:r>
              <a:rPr lang="pt-PT" sz="2800" u="sng" dirty="0">
                <a:solidFill>
                  <a:srgbClr val="456874"/>
                </a:solidFill>
              </a:rPr>
              <a:t>acompanhada pelo Documento de Identificação de Animal </a:t>
            </a:r>
            <a:r>
              <a:rPr lang="pt-PT" sz="2800" u="sng" dirty="0" smtClean="0">
                <a:solidFill>
                  <a:srgbClr val="456874"/>
                </a:solidFill>
              </a:rPr>
              <a:t>de Companhia </a:t>
            </a:r>
            <a:r>
              <a:rPr lang="pt-PT" sz="2800" u="sng" dirty="0">
                <a:solidFill>
                  <a:srgbClr val="456874"/>
                </a:solidFill>
              </a:rPr>
              <a:t>(DIAC</a:t>
            </a:r>
            <a:r>
              <a:rPr lang="pt-PT" sz="2800" dirty="0" smtClean="0">
                <a:solidFill>
                  <a:srgbClr val="456874"/>
                </a:solidFill>
              </a:rPr>
              <a:t>).</a:t>
            </a:r>
          </a:p>
          <a:p>
            <a:pPr marL="182562" algn="just">
              <a:lnSpc>
                <a:spcPct val="114000"/>
              </a:lnSpc>
              <a:spcAft>
                <a:spcPts val="1200"/>
              </a:spcAft>
              <a:buClr>
                <a:srgbClr val="7E9D3D"/>
              </a:buClr>
              <a:tabLst>
                <a:tab pos="536575" algn="l"/>
                <a:tab pos="11634788" algn="l"/>
              </a:tabLst>
            </a:pPr>
            <a:r>
              <a:rPr lang="pt-PT" sz="2400" dirty="0">
                <a:solidFill>
                  <a:srgbClr val="456874"/>
                </a:solidFill>
              </a:rPr>
              <a:t>«</a:t>
            </a:r>
            <a:r>
              <a:rPr lang="pt-PT" sz="2400" b="1" dirty="0">
                <a:solidFill>
                  <a:srgbClr val="456874"/>
                </a:solidFill>
              </a:rPr>
              <a:t>Cão de proteção de gado</a:t>
            </a:r>
            <a:r>
              <a:rPr lang="pt-PT" sz="2400" dirty="0">
                <a:solidFill>
                  <a:srgbClr val="456874"/>
                </a:solidFill>
              </a:rPr>
              <a:t>», cão do tipo mastim de montanha com características físicas </a:t>
            </a:r>
            <a:r>
              <a:rPr lang="pt-PT" sz="2400" dirty="0" smtClean="0">
                <a:solidFill>
                  <a:srgbClr val="456874"/>
                </a:solidFill>
              </a:rPr>
              <a:t>e comportamentais </a:t>
            </a:r>
            <a:r>
              <a:rPr lang="pt-PT" sz="2400" dirty="0">
                <a:solidFill>
                  <a:srgbClr val="456874"/>
                </a:solidFill>
              </a:rPr>
              <a:t>adequadas à função de proteção de gado contra ataques de lobo e em </a:t>
            </a:r>
            <a:r>
              <a:rPr lang="pt-PT" sz="2400" dirty="0" smtClean="0">
                <a:solidFill>
                  <a:srgbClr val="456874"/>
                </a:solidFill>
              </a:rPr>
              <a:t>exercício da </a:t>
            </a:r>
            <a:r>
              <a:rPr lang="pt-PT" sz="2400" dirty="0">
                <a:solidFill>
                  <a:srgbClr val="456874"/>
                </a:solidFill>
              </a:rPr>
              <a:t>mesma, tais como Cão de Castro Laboreiro, Cão de Gado Transmontano e Cão da Serra </a:t>
            </a:r>
            <a:r>
              <a:rPr lang="pt-PT" sz="2400" dirty="0" smtClean="0">
                <a:solidFill>
                  <a:srgbClr val="456874"/>
                </a:solidFill>
              </a:rPr>
              <a:t>da </a:t>
            </a:r>
            <a:r>
              <a:rPr lang="pt-PT" sz="2400" dirty="0" smtClean="0">
                <a:solidFill>
                  <a:srgbClr val="456874"/>
                </a:solidFill>
              </a:rPr>
              <a:t>Estrela</a:t>
            </a:r>
            <a:endParaRPr lang="pt-PT" sz="2400" dirty="0" smtClean="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804079" y="307172"/>
            <a:ext cx="16135392" cy="384721"/>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D.2.4 </a:t>
            </a:r>
            <a:r>
              <a:rPr lang="pt-PT" sz="2800" b="1" dirty="0">
                <a:solidFill>
                  <a:srgbClr val="7E9D3D"/>
                </a:solidFill>
              </a:rPr>
              <a:t>- </a:t>
            </a:r>
            <a:r>
              <a:rPr lang="pt-PT" sz="2800" b="1" u="sng" dirty="0">
                <a:solidFill>
                  <a:srgbClr val="7E9D3D"/>
                </a:solidFill>
              </a:rPr>
              <a:t>Proteção das espécies com estatuto em superfície </a:t>
            </a:r>
            <a:r>
              <a:rPr lang="pt-PT" sz="2800" b="1" u="sng" dirty="0" smtClean="0">
                <a:solidFill>
                  <a:srgbClr val="7E9D3D"/>
                </a:solidFill>
              </a:rPr>
              <a:t>agrícola</a:t>
            </a:r>
            <a:endParaRPr lang="pt-PT" sz="2800" b="1" u="sng" dirty="0" smtClean="0">
              <a:solidFill>
                <a:srgbClr val="7E9D3D"/>
              </a:solidFill>
            </a:endParaRPr>
          </a:p>
        </p:txBody>
      </p:sp>
    </p:spTree>
    <p:extLst>
      <p:ext uri="{BB962C8B-B14F-4D97-AF65-F5344CB8AC3E}">
        <p14:creationId xmlns:p14="http://schemas.microsoft.com/office/powerpoint/2010/main" val="2563092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25</a:t>
            </a:fld>
            <a:endParaRPr lang="en-US" sz="2025" dirty="0">
              <a:solidFill>
                <a:prstClr val="black">
                  <a:tint val="75000"/>
                </a:prstClr>
              </a:solidFill>
            </a:endParaRPr>
          </a:p>
        </p:txBody>
      </p:sp>
      <p:sp>
        <p:nvSpPr>
          <p:cNvPr id="15" name="TextBox 4"/>
          <p:cNvSpPr txBox="1"/>
          <p:nvPr/>
        </p:nvSpPr>
        <p:spPr>
          <a:xfrm>
            <a:off x="1045830" y="1375237"/>
            <a:ext cx="16611600" cy="7924798"/>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Ajustamento dos compromissos :</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Foi </a:t>
            </a:r>
            <a:r>
              <a:rPr lang="pt-PT" sz="2800" b="1" dirty="0" smtClean="0">
                <a:solidFill>
                  <a:srgbClr val="456874"/>
                </a:solidFill>
              </a:rPr>
              <a:t>eliminado</a:t>
            </a:r>
            <a:r>
              <a:rPr lang="pt-PT" sz="2800" dirty="0" smtClean="0">
                <a:solidFill>
                  <a:srgbClr val="456874"/>
                </a:solidFill>
              </a:rPr>
              <a:t> o compromisso que obrigava a deter encabeçamentos mínimos ou máximos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Alteração dos </a:t>
            </a:r>
            <a:r>
              <a:rPr lang="pt-PT" sz="2800" b="1" dirty="0" smtClean="0">
                <a:solidFill>
                  <a:srgbClr val="456874"/>
                </a:solidFill>
              </a:rPr>
              <a:t>montantes de apoio</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Montante total de apoio é </a:t>
            </a:r>
            <a:r>
              <a:rPr lang="pt-PT" sz="2800" u="sng" dirty="0" smtClean="0">
                <a:solidFill>
                  <a:srgbClr val="456874"/>
                </a:solidFill>
              </a:rPr>
              <a:t>majorado, anualmente, em </a:t>
            </a:r>
            <a:r>
              <a:rPr lang="pt-PT" sz="2800" u="sng" dirty="0">
                <a:solidFill>
                  <a:srgbClr val="456874"/>
                </a:solidFill>
              </a:rPr>
              <a:t>15 %, </a:t>
            </a:r>
            <a:r>
              <a:rPr lang="pt-PT" sz="2800" dirty="0">
                <a:solidFill>
                  <a:srgbClr val="456874"/>
                </a:solidFill>
              </a:rPr>
              <a:t>caso o beneficiário </a:t>
            </a:r>
            <a:r>
              <a:rPr lang="pt-PT" sz="2800" dirty="0" smtClean="0">
                <a:solidFill>
                  <a:srgbClr val="456874"/>
                </a:solidFill>
              </a:rPr>
              <a:t>recorra ao </a:t>
            </a:r>
            <a:r>
              <a:rPr lang="pt-PT" sz="2800" dirty="0">
                <a:solidFill>
                  <a:srgbClr val="456874"/>
                </a:solidFill>
              </a:rPr>
              <a:t>apoio de </a:t>
            </a:r>
            <a:r>
              <a:rPr lang="pt-PT" sz="2800" u="sng" dirty="0">
                <a:solidFill>
                  <a:srgbClr val="456874"/>
                </a:solidFill>
              </a:rPr>
              <a:t>entidade habilitada para educação ou treino dos cães de proteção de gado para </a:t>
            </a:r>
            <a:r>
              <a:rPr lang="pt-PT" sz="2800" u="sng" dirty="0" smtClean="0">
                <a:solidFill>
                  <a:srgbClr val="456874"/>
                </a:solidFill>
              </a:rPr>
              <a:t>desempenho dessa </a:t>
            </a:r>
            <a:r>
              <a:rPr lang="pt-PT" sz="2800" u="sng" dirty="0">
                <a:solidFill>
                  <a:srgbClr val="456874"/>
                </a:solidFill>
              </a:rPr>
              <a:t>função, nomeadamente </a:t>
            </a:r>
            <a:r>
              <a:rPr lang="pt-PT" sz="2800" u="sng" dirty="0" smtClean="0">
                <a:solidFill>
                  <a:srgbClr val="456874"/>
                </a:solidFill>
              </a:rPr>
              <a:t>ONGA com </a:t>
            </a:r>
            <a:r>
              <a:rPr lang="pt-PT" sz="2800" u="sng" dirty="0">
                <a:solidFill>
                  <a:srgbClr val="456874"/>
                </a:solidFill>
              </a:rPr>
              <a:t>atuação na proteção do </a:t>
            </a:r>
            <a:r>
              <a:rPr lang="pt-PT" sz="2800" u="sng" dirty="0" smtClean="0">
                <a:solidFill>
                  <a:srgbClr val="456874"/>
                </a:solidFill>
              </a:rPr>
              <a:t>lobo-ibérico</a:t>
            </a: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10" name="TextBox 5"/>
          <p:cNvSpPr txBox="1"/>
          <p:nvPr/>
        </p:nvSpPr>
        <p:spPr>
          <a:xfrm>
            <a:off x="838200" y="308440"/>
            <a:ext cx="16135392"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D.2.4 </a:t>
            </a:r>
            <a:r>
              <a:rPr lang="pt-PT" sz="2800" b="1" dirty="0">
                <a:solidFill>
                  <a:srgbClr val="7E9D3D"/>
                </a:solidFill>
              </a:rPr>
              <a:t>- </a:t>
            </a:r>
            <a:r>
              <a:rPr lang="pt-PT" sz="2800" b="1" u="sng" dirty="0">
                <a:solidFill>
                  <a:srgbClr val="7E9D3D"/>
                </a:solidFill>
              </a:rPr>
              <a:t>Proteção das espécies com estatuto em superfície agrícola</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Proteção do </a:t>
            </a:r>
            <a:r>
              <a:rPr lang="pt-PT" sz="2800" b="1" u="sng" dirty="0" smtClean="0">
                <a:solidFill>
                  <a:srgbClr val="7E9D3D"/>
                </a:solidFill>
              </a:rPr>
              <a:t>Lobo-ibérico </a:t>
            </a:r>
            <a:endParaRPr lang="pt-PT" sz="2800" dirty="0">
              <a:solidFill>
                <a:srgbClr val="456874"/>
              </a:solidFill>
            </a:endParaRPr>
          </a:p>
        </p:txBody>
      </p:sp>
      <p:pic>
        <p:nvPicPr>
          <p:cNvPr id="3" name="Imagem 2"/>
          <p:cNvPicPr>
            <a:picLocks noChangeAspect="1"/>
          </p:cNvPicPr>
          <p:nvPr/>
        </p:nvPicPr>
        <p:blipFill rotWithShape="1">
          <a:blip r:embed="rId4"/>
          <a:srcRect l="31250" t="33704" r="32500" b="35185"/>
          <a:stretch/>
        </p:blipFill>
        <p:spPr>
          <a:xfrm>
            <a:off x="7239000" y="4059991"/>
            <a:ext cx="7620000" cy="3678621"/>
          </a:xfrm>
          <a:prstGeom prst="rect">
            <a:avLst/>
          </a:prstGeom>
        </p:spPr>
      </p:pic>
    </p:spTree>
    <p:extLst>
      <p:ext uri="{BB962C8B-B14F-4D97-AF65-F5344CB8AC3E}">
        <p14:creationId xmlns:p14="http://schemas.microsoft.com/office/powerpoint/2010/main" val="231137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26</a:t>
            </a:fld>
            <a:endParaRPr lang="en-US" sz="2025" dirty="0">
              <a:solidFill>
                <a:prstClr val="black">
                  <a:tint val="75000"/>
                </a:prstClr>
              </a:solidFill>
            </a:endParaRPr>
          </a:p>
        </p:txBody>
      </p:sp>
      <p:sp>
        <p:nvSpPr>
          <p:cNvPr id="15" name="TextBox 4"/>
          <p:cNvSpPr txBox="1"/>
          <p:nvPr/>
        </p:nvSpPr>
        <p:spPr>
          <a:xfrm>
            <a:off x="771472" y="1372734"/>
            <a:ext cx="16754528" cy="7924798"/>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Critérios </a:t>
            </a:r>
            <a:r>
              <a:rPr lang="pt-PT" sz="2800" b="1" dirty="0">
                <a:solidFill>
                  <a:srgbClr val="456874"/>
                </a:solidFill>
              </a:rPr>
              <a:t>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Área mínima </a:t>
            </a:r>
            <a:r>
              <a:rPr lang="pt-PT" sz="2800" u="sng" dirty="0" smtClean="0">
                <a:solidFill>
                  <a:srgbClr val="456874"/>
                </a:solidFill>
              </a:rPr>
              <a:t>de </a:t>
            </a:r>
            <a:r>
              <a:rPr lang="pt-PT" sz="2800" u="sng" dirty="0">
                <a:solidFill>
                  <a:srgbClr val="456874"/>
                </a:solidFill>
              </a:rPr>
              <a:t>0,5 </a:t>
            </a:r>
            <a:r>
              <a:rPr lang="pt-PT" sz="2800" u="sng" dirty="0" smtClean="0">
                <a:solidFill>
                  <a:srgbClr val="456874"/>
                </a:solidFill>
              </a:rPr>
              <a:t>ha, </a:t>
            </a:r>
            <a:r>
              <a:rPr lang="pt-PT" sz="2800" u="sng" dirty="0">
                <a:solidFill>
                  <a:srgbClr val="456874"/>
                </a:solidFill>
              </a:rPr>
              <a:t>de subparcelas sistematizadas para a orizicultura</a:t>
            </a:r>
            <a:r>
              <a:rPr lang="pt-PT" sz="2800" dirty="0">
                <a:solidFill>
                  <a:srgbClr val="456874"/>
                </a:solidFill>
              </a:rPr>
              <a:t>, incluindo as não </a:t>
            </a:r>
            <a:r>
              <a:rPr lang="pt-PT" sz="2800" dirty="0" smtClean="0">
                <a:solidFill>
                  <a:srgbClr val="456874"/>
                </a:solidFill>
              </a:rPr>
              <a:t>ativas</a:t>
            </a:r>
          </a:p>
          <a:p>
            <a:pPr marL="1096962" lvl="2" algn="just">
              <a:lnSpc>
                <a:spcPct val="114000"/>
              </a:lnSpc>
              <a:spcAft>
                <a:spcPts val="1200"/>
              </a:spcAft>
              <a:buClr>
                <a:srgbClr val="7E9D3D"/>
              </a:buClr>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Manter </a:t>
            </a:r>
            <a:r>
              <a:rPr lang="pt-PT" sz="2800" dirty="0">
                <a:solidFill>
                  <a:srgbClr val="456874"/>
                </a:solidFill>
              </a:rPr>
              <a:t>os critérios de elegibilidade e as áreas de </a:t>
            </a:r>
            <a:r>
              <a:rPr lang="pt-PT" sz="2800" dirty="0" smtClean="0">
                <a:solidFill>
                  <a:srgbClr val="456874"/>
                </a:solidFill>
              </a:rPr>
              <a:t>compromisso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Manter </a:t>
            </a:r>
            <a:r>
              <a:rPr lang="pt-PT" sz="2800" dirty="0">
                <a:solidFill>
                  <a:srgbClr val="456874"/>
                </a:solidFill>
              </a:rPr>
              <a:t>as normais condições de alagamento em toda a superfície sistematizada para a produção de arroz que está sujeita ao compromisso, de canteiros semeados e em pousio, após a colheita do arroz, por forma a manter os canteiros com água durante o período de outono </a:t>
            </a:r>
            <a:r>
              <a:rPr lang="pt-PT" sz="2800" dirty="0" smtClean="0">
                <a:solidFill>
                  <a:srgbClr val="456874"/>
                </a:solidFill>
              </a:rPr>
              <a:t>–inverno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Iniciar </a:t>
            </a:r>
            <a:r>
              <a:rPr lang="pt-PT" sz="2800" dirty="0">
                <a:solidFill>
                  <a:srgbClr val="456874"/>
                </a:solidFill>
              </a:rPr>
              <a:t>as operações de preparação dos canteiros para a sementeiras, a partir do dia 1 de </a:t>
            </a:r>
            <a:r>
              <a:rPr lang="pt-PT" sz="2800" dirty="0" smtClean="0">
                <a:solidFill>
                  <a:srgbClr val="456874"/>
                </a:solidFill>
              </a:rPr>
              <a:t>março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Fazer </a:t>
            </a:r>
            <a:r>
              <a:rPr lang="pt-PT" sz="2800" dirty="0">
                <a:solidFill>
                  <a:srgbClr val="456874"/>
                </a:solidFill>
              </a:rPr>
              <a:t>a incorporação das palhas e do restolho com rodas </a:t>
            </a:r>
            <a:r>
              <a:rPr lang="pt-PT" sz="2800" dirty="0" smtClean="0">
                <a:solidFill>
                  <a:srgbClr val="456874"/>
                </a:solidFill>
              </a:rPr>
              <a:t>arrozeiras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Não </a:t>
            </a:r>
            <a:r>
              <a:rPr lang="pt-PT" sz="2800" dirty="0">
                <a:solidFill>
                  <a:srgbClr val="456874"/>
                </a:solidFill>
              </a:rPr>
              <a:t>efetuar tratamentos fitossanitários por </a:t>
            </a:r>
            <a:r>
              <a:rPr lang="pt-PT" sz="2800" dirty="0" smtClean="0">
                <a:solidFill>
                  <a:srgbClr val="456874"/>
                </a:solidFill>
              </a:rPr>
              <a:t>avião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457200" y="132783"/>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D.2.4 </a:t>
            </a:r>
            <a:r>
              <a:rPr lang="pt-PT" sz="2800" b="1" dirty="0">
                <a:solidFill>
                  <a:srgbClr val="7E9D3D"/>
                </a:solidFill>
              </a:rPr>
              <a:t>- </a:t>
            </a:r>
            <a:r>
              <a:rPr lang="pt-PT" sz="2800" b="1" u="sng" dirty="0">
                <a:solidFill>
                  <a:srgbClr val="7E9D3D"/>
                </a:solidFill>
              </a:rPr>
              <a:t>Proteção das espécies com estatuto em superfície agrícola</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Proteção das aves dos arrozais e outras zonas </a:t>
            </a:r>
            <a:r>
              <a:rPr lang="pt-PT" sz="2800" b="1" u="sng" dirty="0" smtClean="0">
                <a:solidFill>
                  <a:srgbClr val="7E9D3D"/>
                </a:solidFill>
              </a:rPr>
              <a:t>húmidas</a:t>
            </a:r>
            <a:endParaRPr lang="pt-PT" sz="2800" dirty="0">
              <a:solidFill>
                <a:srgbClr val="456874"/>
              </a:solidFill>
            </a:endParaRPr>
          </a:p>
        </p:txBody>
      </p:sp>
    </p:spTree>
    <p:extLst>
      <p:ext uri="{BB962C8B-B14F-4D97-AF65-F5344CB8AC3E}">
        <p14:creationId xmlns:p14="http://schemas.microsoft.com/office/powerpoint/2010/main" val="3679038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27</a:t>
            </a:fld>
            <a:endParaRPr lang="en-US" sz="2025" dirty="0">
              <a:solidFill>
                <a:prstClr val="black">
                  <a:tint val="75000"/>
                </a:prstClr>
              </a:solidFill>
            </a:endParaRPr>
          </a:p>
        </p:txBody>
      </p:sp>
      <p:sp>
        <p:nvSpPr>
          <p:cNvPr id="15" name="TextBox 4"/>
          <p:cNvSpPr txBox="1"/>
          <p:nvPr/>
        </p:nvSpPr>
        <p:spPr>
          <a:xfrm>
            <a:off x="762000" y="1180197"/>
            <a:ext cx="16754528" cy="8753358"/>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Utilizar apenas herbicidas sem efeitos residuais na superfície do canteiro, devendo o controlo de vegetação das marachas, dos canteiros não ativos e das áreas não produtivas circundantes aos canteiros ser realizada com recurso a meios mecânicos e não químicos, fora do período de nidificação de 1 de março a 30 de junho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Manter </a:t>
            </a:r>
            <a:r>
              <a:rPr lang="pt-PT" sz="2800" dirty="0">
                <a:solidFill>
                  <a:srgbClr val="456874"/>
                </a:solidFill>
              </a:rPr>
              <a:t>a vegetação herbácea ou ripícola, adjacente às valas de rega e de drenagem, </a:t>
            </a:r>
            <a:r>
              <a:rPr lang="pt-PT" sz="2800" dirty="0" smtClean="0">
                <a:solidFill>
                  <a:srgbClr val="456874"/>
                </a:solidFill>
              </a:rPr>
              <a:t>sem comprometer </a:t>
            </a:r>
            <a:r>
              <a:rPr lang="pt-PT" sz="2800" dirty="0">
                <a:solidFill>
                  <a:srgbClr val="456874"/>
                </a:solidFill>
              </a:rPr>
              <a:t>a manutenção adequada à prática desta </a:t>
            </a:r>
            <a:r>
              <a:rPr lang="pt-PT" sz="2800" dirty="0" smtClean="0">
                <a:solidFill>
                  <a:srgbClr val="456874"/>
                </a:solidFill>
              </a:rPr>
              <a:t>cultura</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Montantes e limites do apoio:</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Montante </a:t>
            </a:r>
            <a:r>
              <a:rPr lang="pt-PT" sz="2800" dirty="0">
                <a:solidFill>
                  <a:srgbClr val="456874"/>
                </a:solidFill>
              </a:rPr>
              <a:t>total do apoio é </a:t>
            </a:r>
            <a:r>
              <a:rPr lang="pt-PT" sz="2800" u="sng" dirty="0">
                <a:solidFill>
                  <a:srgbClr val="456874"/>
                </a:solidFill>
              </a:rPr>
              <a:t>majorado, anualmente, em 5 %, caso o beneficiário recorra ao apoio de ONGA com atuação na proteção da avifauna selvagem das zonas </a:t>
            </a:r>
            <a:r>
              <a:rPr lang="pt-PT" sz="2800" u="sng" dirty="0" smtClean="0">
                <a:solidFill>
                  <a:srgbClr val="456874"/>
                </a:solidFill>
              </a:rPr>
              <a:t>húmidas</a:t>
            </a: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457200" y="130460"/>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smtClean="0">
                <a:solidFill>
                  <a:srgbClr val="7E9D3D"/>
                </a:solidFill>
              </a:rPr>
              <a:t>D.2.4 </a:t>
            </a:r>
            <a:r>
              <a:rPr lang="pt-PT" sz="2800" b="1" dirty="0">
                <a:solidFill>
                  <a:srgbClr val="7E9D3D"/>
                </a:solidFill>
              </a:rPr>
              <a:t>- </a:t>
            </a:r>
            <a:r>
              <a:rPr lang="pt-PT" sz="2800" b="1" u="sng" dirty="0">
                <a:solidFill>
                  <a:srgbClr val="7E9D3D"/>
                </a:solidFill>
              </a:rPr>
              <a:t>Proteção das espécies com estatuto em superfície agrícola</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Proteção das aves dos arrozais e outras zonas </a:t>
            </a:r>
            <a:r>
              <a:rPr lang="pt-PT" sz="2800" b="1" u="sng" dirty="0" smtClean="0">
                <a:solidFill>
                  <a:srgbClr val="7E9D3D"/>
                </a:solidFill>
              </a:rPr>
              <a:t>húmidas</a:t>
            </a:r>
            <a:endParaRPr lang="pt-PT" sz="2800" dirty="0">
              <a:solidFill>
                <a:srgbClr val="456874"/>
              </a:solidFill>
            </a:endParaRPr>
          </a:p>
        </p:txBody>
      </p:sp>
      <p:pic>
        <p:nvPicPr>
          <p:cNvPr id="2" name="Imagem 1"/>
          <p:cNvPicPr>
            <a:picLocks noChangeAspect="1"/>
          </p:cNvPicPr>
          <p:nvPr/>
        </p:nvPicPr>
        <p:blipFill rotWithShape="1">
          <a:blip r:embed="rId4"/>
          <a:srcRect l="29583" t="41852" r="30417" b="22593"/>
          <a:stretch/>
        </p:blipFill>
        <p:spPr>
          <a:xfrm>
            <a:off x="7924800" y="4991100"/>
            <a:ext cx="7315200" cy="3657600"/>
          </a:xfrm>
          <a:prstGeom prst="rect">
            <a:avLst/>
          </a:prstGeom>
        </p:spPr>
      </p:pic>
    </p:spTree>
    <p:extLst>
      <p:ext uri="{BB962C8B-B14F-4D97-AF65-F5344CB8AC3E}">
        <p14:creationId xmlns:p14="http://schemas.microsoft.com/office/powerpoint/2010/main" val="2818176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28</a:t>
            </a:fld>
            <a:endParaRPr lang="en-US" sz="2025" dirty="0">
              <a:solidFill>
                <a:prstClr val="black">
                  <a:tint val="75000"/>
                </a:prstClr>
              </a:solidFill>
            </a:endParaRPr>
          </a:p>
        </p:txBody>
      </p:sp>
      <p:sp>
        <p:nvSpPr>
          <p:cNvPr id="15" name="TextBox 4"/>
          <p:cNvSpPr txBox="1"/>
          <p:nvPr/>
        </p:nvSpPr>
        <p:spPr>
          <a:xfrm>
            <a:off x="410541" y="1152585"/>
            <a:ext cx="16737469" cy="8599470"/>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Critérios </a:t>
            </a:r>
            <a:r>
              <a:rPr lang="pt-PT" sz="2800" b="1" dirty="0">
                <a:solidFill>
                  <a:srgbClr val="456874"/>
                </a:solidFill>
              </a:rPr>
              <a:t>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Superfície mínima </a:t>
            </a:r>
            <a:r>
              <a:rPr lang="pt-PT" sz="2800" dirty="0">
                <a:solidFill>
                  <a:srgbClr val="456874"/>
                </a:solidFill>
              </a:rPr>
              <a:t>de </a:t>
            </a:r>
            <a:r>
              <a:rPr lang="pt-PT" sz="2800" u="sng" dirty="0">
                <a:solidFill>
                  <a:srgbClr val="456874"/>
                </a:solidFill>
              </a:rPr>
              <a:t>0,3 </a:t>
            </a:r>
            <a:r>
              <a:rPr lang="pt-PT" sz="2800" u="sng" dirty="0" smtClean="0">
                <a:solidFill>
                  <a:srgbClr val="456874"/>
                </a:solidFill>
              </a:rPr>
              <a:t>ha </a:t>
            </a:r>
            <a:r>
              <a:rPr lang="pt-PT" sz="2800" dirty="0">
                <a:solidFill>
                  <a:srgbClr val="456874"/>
                </a:solidFill>
              </a:rPr>
              <a:t>de cereais praganosos para produção de grão e consociações de </a:t>
            </a:r>
            <a:r>
              <a:rPr lang="pt-PT" sz="2800" dirty="0" smtClean="0">
                <a:solidFill>
                  <a:srgbClr val="456874"/>
                </a:solidFill>
              </a:rPr>
              <a:t>cereais praganosos </a:t>
            </a:r>
            <a:r>
              <a:rPr lang="pt-PT" sz="2800" dirty="0">
                <a:solidFill>
                  <a:srgbClr val="456874"/>
                </a:solidFill>
              </a:rPr>
              <a:t>com outras culturas para a produção de forragem, onde se localizem ninhos de </a:t>
            </a:r>
            <a:r>
              <a:rPr lang="pt-PT" sz="2800" dirty="0" smtClean="0">
                <a:solidFill>
                  <a:srgbClr val="456874"/>
                </a:solidFill>
              </a:rPr>
              <a:t>águia-caçadeira</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Manter os critérios 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Não </a:t>
            </a:r>
            <a:r>
              <a:rPr lang="pt-PT" sz="2800" dirty="0">
                <a:solidFill>
                  <a:srgbClr val="456874"/>
                </a:solidFill>
              </a:rPr>
              <a:t>cortar, nem pastorear, uma área de </a:t>
            </a:r>
            <a:r>
              <a:rPr lang="pt-PT" sz="2800" dirty="0" smtClean="0">
                <a:solidFill>
                  <a:srgbClr val="456874"/>
                </a:solidFill>
              </a:rPr>
              <a:t>1 ha em </a:t>
            </a:r>
            <a:r>
              <a:rPr lang="pt-PT" sz="2800" dirty="0">
                <a:solidFill>
                  <a:srgbClr val="456874"/>
                </a:solidFill>
              </a:rPr>
              <a:t>torno de cada ninho </a:t>
            </a:r>
            <a:r>
              <a:rPr lang="pt-PT" sz="2800" dirty="0" smtClean="0">
                <a:solidFill>
                  <a:srgbClr val="456874"/>
                </a:solidFill>
              </a:rPr>
              <a:t>(área </a:t>
            </a:r>
            <a:r>
              <a:rPr lang="pt-PT" sz="2800" dirty="0">
                <a:solidFill>
                  <a:srgbClr val="456874"/>
                </a:solidFill>
              </a:rPr>
              <a:t>e ninho validados e georreferenciados pelo </a:t>
            </a:r>
            <a:r>
              <a:rPr lang="pt-PT" sz="2800" dirty="0" smtClean="0">
                <a:solidFill>
                  <a:srgbClr val="456874"/>
                </a:solidFill>
              </a:rPr>
              <a:t>ICNF) </a:t>
            </a:r>
            <a:r>
              <a:rPr lang="pt-PT" sz="2800" dirty="0">
                <a:solidFill>
                  <a:srgbClr val="456874"/>
                </a:solidFill>
              </a:rPr>
              <a:t>correspondente à área de proteção do ninho de </a:t>
            </a:r>
            <a:r>
              <a:rPr lang="pt-PT" sz="2800" dirty="0" smtClean="0">
                <a:solidFill>
                  <a:srgbClr val="456874"/>
                </a:solidFill>
              </a:rPr>
              <a:t>águia-caçadeira</a:t>
            </a:r>
            <a:r>
              <a:rPr lang="pt-PT" sz="2800" dirty="0">
                <a:solidFill>
                  <a:srgbClr val="456874"/>
                </a:solidFill>
              </a:rPr>
              <a:t>, nas áreas de cereal praganoso, cuja colheita se realize antes de 30 de julho e nas áreas de cereais praganosos ou de suas consociações para produção de </a:t>
            </a:r>
            <a:r>
              <a:rPr lang="pt-PT" sz="2800" dirty="0" smtClean="0">
                <a:solidFill>
                  <a:srgbClr val="456874"/>
                </a:solidFill>
              </a:rPr>
              <a:t>forragem</a:t>
            </a:r>
            <a:endParaRPr lang="pt-PT" sz="2800"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As áreas de proteção não colhidas ou não cortadas devem manter-se sem qualquer atividade agrícola, incluindo o pastoreio até final de 30 de julho, data a partir da qual poderão ser colhidas ou </a:t>
            </a:r>
            <a:r>
              <a:rPr lang="pt-PT" sz="2800" dirty="0" smtClean="0">
                <a:solidFill>
                  <a:srgbClr val="456874"/>
                </a:solidFill>
              </a:rPr>
              <a:t>pastoreadas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433760" y="122751"/>
            <a:ext cx="16274143" cy="924869"/>
          </a:xfrm>
          <a:prstGeom prst="rect">
            <a:avLst/>
          </a:prstGeom>
        </p:spPr>
        <p:txBody>
          <a:bodyPr wrap="square" lIns="0" tIns="0" rIns="0" bIns="0" rtlCol="0" anchor="t">
            <a:spAutoFit/>
          </a:bodyPr>
          <a:lstStyle/>
          <a:p>
            <a:pPr marL="182562" algn="just">
              <a:lnSpc>
                <a:spcPts val="3038"/>
              </a:lnSpc>
              <a:spcAft>
                <a:spcPts val="600"/>
              </a:spcAft>
              <a:buClr>
                <a:srgbClr val="F79646">
                  <a:lumMod val="75000"/>
                </a:srgbClr>
              </a:buClr>
              <a:tabLst>
                <a:tab pos="536575" algn="l"/>
                <a:tab pos="11634788" algn="l"/>
              </a:tabLst>
            </a:pPr>
            <a:r>
              <a:rPr lang="pt-PT" sz="2800" b="1" dirty="0" smtClean="0">
                <a:solidFill>
                  <a:srgbClr val="7E9D3D"/>
                </a:solidFill>
              </a:rPr>
              <a:t>D.2.4 </a:t>
            </a:r>
            <a:r>
              <a:rPr lang="pt-PT" sz="2800" b="1" dirty="0">
                <a:solidFill>
                  <a:srgbClr val="7E9D3D"/>
                </a:solidFill>
              </a:rPr>
              <a:t>- </a:t>
            </a:r>
            <a:r>
              <a:rPr lang="pt-PT" sz="2800" b="1" u="sng" dirty="0">
                <a:solidFill>
                  <a:srgbClr val="7E9D3D"/>
                </a:solidFill>
              </a:rPr>
              <a:t>Proteção das espécies com estatuto em superfície agrícola</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Proteção da águia-caçadeira</a:t>
            </a:r>
            <a:endParaRPr lang="pt-PT" sz="2800" dirty="0">
              <a:solidFill>
                <a:srgbClr val="456874"/>
              </a:solidFill>
            </a:endParaRPr>
          </a:p>
        </p:txBody>
      </p:sp>
    </p:spTree>
    <p:extLst>
      <p:ext uri="{BB962C8B-B14F-4D97-AF65-F5344CB8AC3E}">
        <p14:creationId xmlns:p14="http://schemas.microsoft.com/office/powerpoint/2010/main" val="270181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29</a:t>
            </a:fld>
            <a:endParaRPr lang="en-US" sz="2025" dirty="0">
              <a:solidFill>
                <a:prstClr val="black">
                  <a:tint val="75000"/>
                </a:prstClr>
              </a:solidFill>
            </a:endParaRPr>
          </a:p>
        </p:txBody>
      </p:sp>
      <p:sp>
        <p:nvSpPr>
          <p:cNvPr id="15" name="TextBox 4"/>
          <p:cNvSpPr txBox="1"/>
          <p:nvPr/>
        </p:nvSpPr>
        <p:spPr>
          <a:xfrm>
            <a:off x="838200" y="1866900"/>
            <a:ext cx="16764000" cy="6542240"/>
          </a:xfrm>
          <a:prstGeom prst="rect">
            <a:avLst/>
          </a:prstGeom>
          <a:ln>
            <a:solidFill>
              <a:srgbClr val="456874"/>
            </a:solidFill>
          </a:ln>
        </p:spPr>
        <p:txBody>
          <a:bodyPr wrap="square" lIns="0" tIns="0" rIns="0" bIns="0" rtlCol="0" anchor="t">
            <a:spAutoFit/>
          </a:bodyPr>
          <a:lstStyle/>
          <a:p>
            <a:pPr algn="just"/>
            <a:endParaRPr lang="pt-PT" sz="2400" b="1" dirty="0">
              <a:solidFill>
                <a:prstClr val="black"/>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Nos </a:t>
            </a:r>
            <a:r>
              <a:rPr lang="pt-PT" sz="2800" dirty="0">
                <a:solidFill>
                  <a:srgbClr val="456874"/>
                </a:solidFill>
              </a:rPr>
              <a:t>casos em que as áreas candidatas sejam inferiores a </a:t>
            </a:r>
            <a:r>
              <a:rPr lang="pt-PT" sz="2800" dirty="0" smtClean="0">
                <a:solidFill>
                  <a:srgbClr val="456874"/>
                </a:solidFill>
              </a:rPr>
              <a:t>1 ha, quer </a:t>
            </a:r>
            <a:r>
              <a:rPr lang="pt-PT" sz="2800" dirty="0">
                <a:solidFill>
                  <a:srgbClr val="456874"/>
                </a:solidFill>
              </a:rPr>
              <a:t>sejam </a:t>
            </a:r>
            <a:r>
              <a:rPr lang="pt-PT" sz="2800" dirty="0" smtClean="0">
                <a:solidFill>
                  <a:srgbClr val="456874"/>
                </a:solidFill>
              </a:rPr>
              <a:t>áreas de </a:t>
            </a:r>
            <a:r>
              <a:rPr lang="pt-PT" sz="2800" dirty="0">
                <a:solidFill>
                  <a:srgbClr val="456874"/>
                </a:solidFill>
              </a:rPr>
              <a:t>cereal praganoso para grão ou suas consociações para a produção de feno, a restrição de </a:t>
            </a:r>
            <a:r>
              <a:rPr lang="pt-PT" sz="2800" dirty="0" smtClean="0">
                <a:solidFill>
                  <a:srgbClr val="456874"/>
                </a:solidFill>
              </a:rPr>
              <a:t>não corte</a:t>
            </a:r>
            <a:r>
              <a:rPr lang="pt-PT" sz="2800" dirty="0">
                <a:solidFill>
                  <a:srgbClr val="456874"/>
                </a:solidFill>
              </a:rPr>
              <a:t>, de não colheita e de não pastoreio, antes de 30 de julho, aplica -se à totalidade das </a:t>
            </a:r>
            <a:r>
              <a:rPr lang="pt-PT" sz="2800" dirty="0" smtClean="0">
                <a:solidFill>
                  <a:srgbClr val="456874"/>
                </a:solidFill>
              </a:rPr>
              <a:t>áreas candidatas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O </a:t>
            </a:r>
            <a:r>
              <a:rPr lang="pt-PT" sz="2800" b="1" dirty="0" smtClean="0">
                <a:solidFill>
                  <a:srgbClr val="456874"/>
                </a:solidFill>
              </a:rPr>
              <a:t>montante do </a:t>
            </a:r>
            <a:r>
              <a:rPr lang="pt-PT" sz="2800" b="1" dirty="0">
                <a:solidFill>
                  <a:srgbClr val="456874"/>
                </a:solidFill>
              </a:rPr>
              <a:t>apoio</a:t>
            </a:r>
            <a:r>
              <a:rPr lang="pt-PT" sz="2800" dirty="0">
                <a:solidFill>
                  <a:srgbClr val="456874"/>
                </a:solidFill>
              </a:rPr>
              <a:t> </a:t>
            </a:r>
            <a:r>
              <a:rPr lang="pt-PT" sz="2800" dirty="0" smtClean="0">
                <a:solidFill>
                  <a:srgbClr val="456874"/>
                </a:solidFill>
              </a:rPr>
              <a:t>previsto corresponde </a:t>
            </a:r>
            <a:r>
              <a:rPr lang="pt-PT" sz="2800" dirty="0">
                <a:solidFill>
                  <a:srgbClr val="456874"/>
                </a:solidFill>
              </a:rPr>
              <a:t>ao </a:t>
            </a:r>
            <a:r>
              <a:rPr lang="pt-PT" sz="2800" dirty="0" smtClean="0">
                <a:solidFill>
                  <a:srgbClr val="456874"/>
                </a:solidFill>
              </a:rPr>
              <a:t>valor </a:t>
            </a:r>
            <a:r>
              <a:rPr lang="pt-PT" sz="2800" u="sng" dirty="0" smtClean="0">
                <a:solidFill>
                  <a:srgbClr val="456874"/>
                </a:solidFill>
              </a:rPr>
              <a:t>de </a:t>
            </a:r>
            <a:r>
              <a:rPr lang="pt-PT" sz="2800" u="sng" dirty="0">
                <a:solidFill>
                  <a:srgbClr val="456874"/>
                </a:solidFill>
              </a:rPr>
              <a:t>250 €/ha</a:t>
            </a:r>
            <a:r>
              <a:rPr lang="pt-PT" sz="2800" dirty="0">
                <a:solidFill>
                  <a:srgbClr val="456874"/>
                </a:solidFill>
              </a:rPr>
              <a:t> de área de cereal praganoso para produção de grão ou de consociações de cereais praganosos com outras culturas para a produção de forragem que não tenha sido colhida, </a:t>
            </a:r>
            <a:r>
              <a:rPr lang="pt-PT" sz="2800" dirty="0" smtClean="0">
                <a:solidFill>
                  <a:srgbClr val="456874"/>
                </a:solidFill>
              </a:rPr>
              <a:t>cortada em </a:t>
            </a:r>
            <a:r>
              <a:rPr lang="pt-PT" sz="2800" dirty="0">
                <a:solidFill>
                  <a:srgbClr val="456874"/>
                </a:solidFill>
              </a:rPr>
              <a:t>verde ou não tenha sido pastoreada até 30 de </a:t>
            </a:r>
            <a:r>
              <a:rPr lang="pt-PT" sz="2800" dirty="0" smtClean="0">
                <a:solidFill>
                  <a:srgbClr val="456874"/>
                </a:solidFill>
              </a:rPr>
              <a:t>julho</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Montante </a:t>
            </a:r>
            <a:r>
              <a:rPr lang="pt-PT" sz="2800" dirty="0">
                <a:solidFill>
                  <a:srgbClr val="456874"/>
                </a:solidFill>
              </a:rPr>
              <a:t>total do apoio é </a:t>
            </a:r>
            <a:r>
              <a:rPr lang="pt-PT" sz="2800" u="sng" dirty="0">
                <a:solidFill>
                  <a:srgbClr val="456874"/>
                </a:solidFill>
              </a:rPr>
              <a:t>majorado, anualmente, em 10 %, caso o beneficiário recorra ao apoio de ONGA com atuação na proteção da águia </a:t>
            </a:r>
            <a:r>
              <a:rPr lang="pt-PT" sz="2800" u="sng" dirty="0" smtClean="0">
                <a:solidFill>
                  <a:srgbClr val="456874"/>
                </a:solidFill>
              </a:rPr>
              <a:t>caçadeira</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pic>
        <p:nvPicPr>
          <p:cNvPr id="2" name="Imagem 1"/>
          <p:cNvPicPr>
            <a:picLocks noChangeAspect="1"/>
          </p:cNvPicPr>
          <p:nvPr/>
        </p:nvPicPr>
        <p:blipFill>
          <a:blip r:embed="rId4"/>
          <a:stretch>
            <a:fillRect/>
          </a:stretch>
        </p:blipFill>
        <p:spPr>
          <a:xfrm>
            <a:off x="831426" y="330847"/>
            <a:ext cx="16308213" cy="1365622"/>
          </a:xfrm>
          <a:prstGeom prst="rect">
            <a:avLst/>
          </a:prstGeom>
        </p:spPr>
      </p:pic>
    </p:spTree>
    <p:extLst>
      <p:ext uri="{BB962C8B-B14F-4D97-AF65-F5344CB8AC3E}">
        <p14:creationId xmlns:p14="http://schemas.microsoft.com/office/powerpoint/2010/main" val="310964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3</a:t>
            </a:fld>
            <a:endParaRPr lang="en-US" sz="2025" dirty="0"/>
          </a:p>
        </p:txBody>
      </p:sp>
      <p:sp>
        <p:nvSpPr>
          <p:cNvPr id="9" name="TextBox 5"/>
          <p:cNvSpPr txBox="1"/>
          <p:nvPr/>
        </p:nvSpPr>
        <p:spPr>
          <a:xfrm>
            <a:off x="726640" y="1307567"/>
            <a:ext cx="15684793" cy="1600438"/>
          </a:xfrm>
          <a:prstGeom prst="rect">
            <a:avLst/>
          </a:prstGeom>
        </p:spPr>
        <p:txBody>
          <a:bodyPr wrap="square" lIns="0" tIns="0" rIns="0" bIns="0" rtlCol="0" anchor="t">
            <a:spAutoFit/>
          </a:bodyPr>
          <a:lstStyle/>
          <a:p>
            <a:pPr algn="just"/>
            <a:r>
              <a:rPr lang="pt-PT" sz="2800" b="1" dirty="0" smtClean="0">
                <a:solidFill>
                  <a:srgbClr val="7E9D3D"/>
                </a:solidFill>
              </a:rPr>
              <a:t>C.1.1.1.1.1 - </a:t>
            </a:r>
            <a:r>
              <a:rPr lang="pt-PT" sz="2800" b="1" u="sng" dirty="0" smtClean="0">
                <a:solidFill>
                  <a:srgbClr val="7E9D3D"/>
                </a:solidFill>
              </a:rPr>
              <a:t>Conservação </a:t>
            </a:r>
            <a:r>
              <a:rPr lang="pt-PT" sz="2800" b="1" u="sng" dirty="0">
                <a:solidFill>
                  <a:srgbClr val="7E9D3D"/>
                </a:solidFill>
              </a:rPr>
              <a:t>do </a:t>
            </a:r>
            <a:r>
              <a:rPr lang="pt-PT" sz="2800" b="1" u="sng" dirty="0" smtClean="0">
                <a:solidFill>
                  <a:srgbClr val="7E9D3D"/>
                </a:solidFill>
              </a:rPr>
              <a:t>solo - </a:t>
            </a:r>
            <a:r>
              <a:rPr lang="pt-PT" sz="2800" b="1" u="sng" dirty="0">
                <a:solidFill>
                  <a:srgbClr val="7E9D3D"/>
                </a:solidFill>
              </a:rPr>
              <a:t>Sementeira </a:t>
            </a:r>
            <a:r>
              <a:rPr lang="pt-PT" sz="2800" b="1" u="sng" dirty="0" smtClean="0">
                <a:solidFill>
                  <a:srgbClr val="7E9D3D"/>
                </a:solidFill>
              </a:rPr>
              <a:t>direta</a:t>
            </a:r>
          </a:p>
          <a:p>
            <a:pPr algn="just"/>
            <a:r>
              <a:rPr lang="pt-PT" sz="2800" b="1" dirty="0" smtClean="0">
                <a:solidFill>
                  <a:srgbClr val="7E9D3D"/>
                </a:solidFill>
              </a:rPr>
              <a:t>C.1.1.1.1.2 </a:t>
            </a:r>
            <a:r>
              <a:rPr lang="pt-PT" sz="2800" b="1" dirty="0">
                <a:solidFill>
                  <a:srgbClr val="7E9D3D"/>
                </a:solidFill>
              </a:rPr>
              <a:t>- </a:t>
            </a:r>
            <a:r>
              <a:rPr lang="pt-PT" sz="2800" b="1" u="sng" dirty="0">
                <a:solidFill>
                  <a:srgbClr val="7E9D3D"/>
                </a:solidFill>
              </a:rPr>
              <a:t>Conservação do solo - Enrelvamento</a:t>
            </a:r>
          </a:p>
          <a:p>
            <a:pPr algn="just"/>
            <a:endParaRPr lang="pt-PT" sz="2400" b="1" u="sng" dirty="0">
              <a:solidFill>
                <a:srgbClr val="7E9D3D"/>
              </a:solidFill>
            </a:endParaRPr>
          </a:p>
          <a:p>
            <a:pPr algn="just"/>
            <a:endParaRPr lang="pt-PT" sz="2400" b="1" dirty="0">
              <a:solidFill>
                <a:srgbClr val="456874"/>
              </a:solidFill>
            </a:endParaRPr>
          </a:p>
        </p:txBody>
      </p:sp>
      <p:sp>
        <p:nvSpPr>
          <p:cNvPr id="15" name="TextBox 4"/>
          <p:cNvSpPr txBox="1"/>
          <p:nvPr/>
        </p:nvSpPr>
        <p:spPr>
          <a:xfrm>
            <a:off x="559060" y="2404423"/>
            <a:ext cx="17068800" cy="6820842"/>
          </a:xfrm>
          <a:prstGeom prst="rect">
            <a:avLst/>
          </a:prstGeom>
          <a:ln>
            <a:solidFill>
              <a:srgbClr val="456874"/>
            </a:solidFill>
          </a:ln>
        </p:spPr>
        <p:txBody>
          <a:bodyPr wrap="square" lIns="0" tIns="0" rIns="0" bIns="0" rtlCol="0" anchor="t">
            <a:spAutoFit/>
          </a:bodyPr>
          <a:lstStyle/>
          <a:p>
            <a:pPr marL="360000" indent="-342900" algn="just">
              <a:lnSpc>
                <a:spcPct val="114000"/>
              </a:lnSpc>
              <a:spcAft>
                <a:spcPts val="1800"/>
              </a:spcAft>
              <a:buClr>
                <a:srgbClr val="7E9D3D"/>
              </a:buClr>
              <a:buFont typeface="Wingdings" panose="05000000000000000000" pitchFamily="2" charset="2"/>
              <a:buChar char="v"/>
              <a:tabLst>
                <a:tab pos="11634788" algn="l"/>
              </a:tabLst>
            </a:pPr>
            <a:endParaRPr lang="pt-PT" sz="2800" dirty="0" smtClean="0">
              <a:solidFill>
                <a:srgbClr val="456874"/>
              </a:solidFill>
            </a:endParaRPr>
          </a:p>
          <a:p>
            <a:pPr marL="360000" indent="-342900" algn="just">
              <a:lnSpc>
                <a:spcPct val="114000"/>
              </a:lnSpc>
              <a:spcAft>
                <a:spcPts val="1800"/>
              </a:spcAft>
              <a:buClr>
                <a:srgbClr val="7E9D3D"/>
              </a:buClr>
              <a:buFont typeface="Wingdings" panose="05000000000000000000" pitchFamily="2" charset="2"/>
              <a:buChar char="v"/>
              <a:tabLst>
                <a:tab pos="11634788" algn="l"/>
              </a:tabLst>
            </a:pPr>
            <a:r>
              <a:rPr lang="pt-PT" sz="2800" dirty="0" smtClean="0">
                <a:solidFill>
                  <a:srgbClr val="456874"/>
                </a:solidFill>
              </a:rPr>
              <a:t>Intervenções agroambientais de continuação do PDR2020, as quais foram revistas no sentido de aumentar a sua ambição ambiental </a:t>
            </a:r>
          </a:p>
          <a:p>
            <a:pPr marL="360000" indent="-342900" algn="just">
              <a:lnSpc>
                <a:spcPct val="114000"/>
              </a:lnSpc>
              <a:spcAft>
                <a:spcPts val="1800"/>
              </a:spcAft>
              <a:buClr>
                <a:srgbClr val="7E9D3D"/>
              </a:buClr>
              <a:buFont typeface="Wingdings" panose="05000000000000000000" pitchFamily="2" charset="2"/>
              <a:buChar char="v"/>
              <a:tabLst>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Ajustamento </a:t>
            </a:r>
            <a:r>
              <a:rPr lang="pt-PT" sz="2800" b="1" dirty="0">
                <a:solidFill>
                  <a:srgbClr val="456874"/>
                </a:solidFill>
              </a:rPr>
              <a:t>dos </a:t>
            </a:r>
            <a:r>
              <a:rPr lang="pt-PT" sz="2800" b="1" dirty="0" smtClean="0">
                <a:solidFill>
                  <a:srgbClr val="456874"/>
                </a:solidFill>
              </a:rPr>
              <a:t>compromissos:</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Foram </a:t>
            </a:r>
            <a:r>
              <a:rPr lang="pt-PT" sz="2800" b="1" dirty="0" smtClean="0">
                <a:solidFill>
                  <a:srgbClr val="456874"/>
                </a:solidFill>
              </a:rPr>
              <a:t>eliminados</a:t>
            </a:r>
            <a:r>
              <a:rPr lang="pt-PT" sz="2800" dirty="0" smtClean="0">
                <a:solidFill>
                  <a:srgbClr val="456874"/>
                </a:solidFill>
              </a:rPr>
              <a:t> os compromissos relativos ao encabeçamento máximo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Foram </a:t>
            </a:r>
            <a:r>
              <a:rPr lang="pt-PT" sz="2800" b="1" dirty="0" smtClean="0">
                <a:solidFill>
                  <a:srgbClr val="456874"/>
                </a:solidFill>
              </a:rPr>
              <a:t>introduzidos</a:t>
            </a:r>
            <a:r>
              <a:rPr lang="pt-PT" sz="2800" dirty="0" smtClean="0">
                <a:solidFill>
                  <a:srgbClr val="456874"/>
                </a:solidFill>
              </a:rPr>
              <a:t> os compromissos: </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Registar </a:t>
            </a:r>
            <a:r>
              <a:rPr lang="pt-PT" sz="2800" dirty="0">
                <a:solidFill>
                  <a:srgbClr val="456874"/>
                </a:solidFill>
              </a:rPr>
              <a:t>e manter o registo dos resultados das análises de terra e aplicação de </a:t>
            </a:r>
            <a:r>
              <a:rPr lang="pt-PT" sz="2800" dirty="0" smtClean="0">
                <a:solidFill>
                  <a:srgbClr val="456874"/>
                </a:solidFill>
              </a:rPr>
              <a:t>fertilizantes, de </a:t>
            </a:r>
            <a:r>
              <a:rPr lang="pt-PT" sz="2800" dirty="0">
                <a:solidFill>
                  <a:srgbClr val="456874"/>
                </a:solidFill>
              </a:rPr>
              <a:t>acordo com conteúdo normalizado em formato eletrónico</a:t>
            </a:r>
            <a:r>
              <a:rPr lang="pt-PT" sz="2800" dirty="0" smtClean="0">
                <a:solidFill>
                  <a:srgbClr val="456874"/>
                </a:solidFill>
              </a:rPr>
              <a:t>, conservando </a:t>
            </a:r>
            <a:r>
              <a:rPr lang="pt-PT" sz="2800" dirty="0">
                <a:solidFill>
                  <a:srgbClr val="456874"/>
                </a:solidFill>
              </a:rPr>
              <a:t>os respetivos </a:t>
            </a:r>
            <a:r>
              <a:rPr lang="pt-PT" sz="2800" dirty="0" smtClean="0">
                <a:solidFill>
                  <a:srgbClr val="456874"/>
                </a:solidFill>
              </a:rPr>
              <a:t>comprovativos</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Partilha com </a:t>
            </a:r>
            <a:r>
              <a:rPr lang="pt-PT" sz="2800" dirty="0">
                <a:solidFill>
                  <a:srgbClr val="456874"/>
                </a:solidFill>
              </a:rPr>
              <a:t>a </a:t>
            </a:r>
            <a:r>
              <a:rPr lang="pt-PT" sz="2800" dirty="0" smtClean="0">
                <a:solidFill>
                  <a:srgbClr val="456874"/>
                </a:solidFill>
              </a:rPr>
              <a:t>administração dos </a:t>
            </a:r>
            <a:r>
              <a:rPr lang="pt-PT" sz="2800" dirty="0">
                <a:solidFill>
                  <a:srgbClr val="456874"/>
                </a:solidFill>
              </a:rPr>
              <a:t>dados não pessoais relativos à atividade e à exploração </a:t>
            </a:r>
            <a:r>
              <a:rPr lang="pt-PT" sz="2800" dirty="0" smtClean="0">
                <a:solidFill>
                  <a:srgbClr val="456874"/>
                </a:solidFill>
              </a:rPr>
              <a:t>agrícola</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700" dirty="0">
              <a:solidFill>
                <a:srgbClr val="456874"/>
              </a:solidFill>
            </a:endParaRPr>
          </a:p>
        </p:txBody>
      </p:sp>
      <p:pic>
        <p:nvPicPr>
          <p:cNvPr id="2" name="Imagem 1"/>
          <p:cNvPicPr>
            <a:picLocks noChangeAspect="1"/>
          </p:cNvPicPr>
          <p:nvPr/>
        </p:nvPicPr>
        <p:blipFill>
          <a:blip r:embed="rId3"/>
          <a:stretch>
            <a:fillRect/>
          </a:stretch>
        </p:blipFill>
        <p:spPr>
          <a:xfrm>
            <a:off x="17208760" y="46567"/>
            <a:ext cx="838200" cy="905933"/>
          </a:xfrm>
          <a:prstGeom prst="rect">
            <a:avLst/>
          </a:prstGeom>
        </p:spPr>
      </p:pic>
      <p:sp>
        <p:nvSpPr>
          <p:cNvPr id="11" name="TextBox 3"/>
          <p:cNvSpPr txBox="1"/>
          <p:nvPr/>
        </p:nvSpPr>
        <p:spPr>
          <a:xfrm>
            <a:off x="3543300" y="262295"/>
            <a:ext cx="13639800" cy="1107996"/>
          </a:xfrm>
          <a:prstGeom prst="rect">
            <a:avLst/>
          </a:prstGeom>
        </p:spPr>
        <p:txBody>
          <a:bodyPr wrap="square" lIns="0" tIns="0" rIns="0" bIns="0" rtlCol="0" anchor="t">
            <a:spAutoFit/>
          </a:bodyPr>
          <a:lstStyle/>
          <a:p>
            <a:pPr lvl="0" algn="r"/>
            <a:r>
              <a:rPr lang="pt-PT" sz="4400" b="1" dirty="0" smtClean="0">
                <a:solidFill>
                  <a:srgbClr val="456874"/>
                </a:solidFill>
                <a:effectLst>
                  <a:outerShdw blurRad="38100" dist="38100" dir="2700000" algn="tl">
                    <a:srgbClr val="000000">
                      <a:alpha val="43137"/>
                    </a:srgbClr>
                  </a:outerShdw>
                </a:effectLst>
              </a:rPr>
              <a:t>C1 - </a:t>
            </a:r>
            <a:r>
              <a:rPr lang="pt-PT" sz="4400" b="1" dirty="0">
                <a:solidFill>
                  <a:srgbClr val="456874"/>
                </a:solidFill>
                <a:effectLst>
                  <a:outerShdw blurRad="38100" dist="38100" dir="2700000" algn="tl">
                    <a:srgbClr val="000000">
                      <a:alpha val="43137"/>
                    </a:srgbClr>
                  </a:outerShdw>
                </a:effectLst>
              </a:rPr>
              <a:t>Gestão Ambiental e </a:t>
            </a:r>
            <a:r>
              <a:rPr lang="pt-PT" sz="4400" b="1" dirty="0" smtClean="0">
                <a:solidFill>
                  <a:srgbClr val="456874"/>
                </a:solidFill>
                <a:effectLst>
                  <a:outerShdw blurRad="38100" dist="38100" dir="2700000" algn="tl">
                    <a:srgbClr val="000000">
                      <a:alpha val="43137"/>
                    </a:srgbClr>
                  </a:outerShdw>
                </a:effectLst>
              </a:rPr>
              <a:t>Climática</a:t>
            </a:r>
          </a:p>
          <a:p>
            <a:pPr lvl="0" algn="r"/>
            <a:r>
              <a:rPr lang="pt-PT" sz="2800" b="1" dirty="0" smtClean="0">
                <a:solidFill>
                  <a:srgbClr val="7E9D3D"/>
                </a:solidFill>
              </a:rPr>
              <a:t>Portaria </a:t>
            </a:r>
            <a:r>
              <a:rPr lang="pt-PT" sz="2800" b="1" dirty="0">
                <a:solidFill>
                  <a:srgbClr val="7E9D3D"/>
                </a:solidFill>
              </a:rPr>
              <a:t>n.º </a:t>
            </a:r>
            <a:r>
              <a:rPr lang="pt-PT" sz="2800" b="1" dirty="0" smtClean="0">
                <a:solidFill>
                  <a:srgbClr val="7E9D3D"/>
                </a:solidFill>
              </a:rPr>
              <a:t>54-C/2023</a:t>
            </a:r>
            <a:r>
              <a:rPr lang="pt-PT" sz="2800" b="1" dirty="0">
                <a:solidFill>
                  <a:srgbClr val="7E9D3D"/>
                </a:solidFill>
              </a:rPr>
              <a:t>, de 27 de fevereiro</a:t>
            </a:r>
            <a:endParaRPr lang="pt-PT" sz="2800" b="1" dirty="0">
              <a:solidFill>
                <a:srgbClr val="456874"/>
              </a:solidFill>
            </a:endParaRPr>
          </a:p>
        </p:txBody>
      </p:sp>
    </p:spTree>
    <p:extLst>
      <p:ext uri="{BB962C8B-B14F-4D97-AF65-F5344CB8AC3E}">
        <p14:creationId xmlns:p14="http://schemas.microsoft.com/office/powerpoint/2010/main" val="2888467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30</a:t>
            </a:fld>
            <a:endParaRPr lang="en-US" sz="2025" dirty="0">
              <a:solidFill>
                <a:prstClr val="black">
                  <a:tint val="75000"/>
                </a:prstClr>
              </a:solidFill>
            </a:endParaRPr>
          </a:p>
        </p:txBody>
      </p:sp>
      <p:sp>
        <p:nvSpPr>
          <p:cNvPr id="15" name="TextBox 4"/>
          <p:cNvSpPr txBox="1"/>
          <p:nvPr/>
        </p:nvSpPr>
        <p:spPr>
          <a:xfrm>
            <a:off x="411707" y="792353"/>
            <a:ext cx="16992600" cy="8599470"/>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smtClean="0">
                <a:solidFill>
                  <a:srgbClr val="456874"/>
                </a:solidFill>
              </a:rPr>
              <a:t>A intervenção visa </a:t>
            </a:r>
            <a:r>
              <a:rPr lang="pt-PT" sz="2800" dirty="0">
                <a:solidFill>
                  <a:srgbClr val="456874"/>
                </a:solidFill>
              </a:rPr>
              <a:t>melhorar o estado de conservação das espécies da fauna com estatuto de proteção em áreas de ocorrência das espécies em </a:t>
            </a:r>
            <a:r>
              <a:rPr lang="pt-PT" sz="2800" dirty="0" smtClean="0">
                <a:solidFill>
                  <a:srgbClr val="456874"/>
                </a:solidFill>
              </a:rPr>
              <a:t>causa</a:t>
            </a:r>
          </a:p>
          <a:p>
            <a:pPr marL="2011362" lvl="3"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a:solidFill>
                  <a:srgbClr val="7E9D3D"/>
                </a:solidFill>
              </a:rPr>
              <a:t>Manutenção de habitats do </a:t>
            </a:r>
            <a:r>
              <a:rPr lang="pt-PT" sz="2800" dirty="0" smtClean="0">
                <a:solidFill>
                  <a:srgbClr val="7E9D3D"/>
                </a:solidFill>
              </a:rPr>
              <a:t>Lince-ibérico</a:t>
            </a:r>
          </a:p>
          <a:p>
            <a:pPr marL="2011362" lvl="3"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dirty="0">
                <a:solidFill>
                  <a:srgbClr val="7E9D3D"/>
                </a:solidFill>
              </a:rPr>
              <a:t>Conservação de locais de nidificação de grandes aves de rapina e abutres</a:t>
            </a: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a:solidFill>
                  <a:srgbClr val="7E9D3D"/>
                </a:solidFill>
              </a:rPr>
              <a:t>Manutenção de habitats do Lince-ibérico</a:t>
            </a: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Critérios </a:t>
            </a:r>
            <a:r>
              <a:rPr lang="pt-PT" sz="2800" b="1" dirty="0">
                <a:solidFill>
                  <a:srgbClr val="456874"/>
                </a:solidFill>
              </a:rPr>
              <a:t>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S</a:t>
            </a:r>
            <a:r>
              <a:rPr lang="pt-PT" sz="2800" dirty="0" smtClean="0">
                <a:solidFill>
                  <a:srgbClr val="456874"/>
                </a:solidFill>
              </a:rPr>
              <a:t>uperfície </a:t>
            </a:r>
            <a:r>
              <a:rPr lang="pt-PT" sz="2800" dirty="0">
                <a:solidFill>
                  <a:srgbClr val="456874"/>
                </a:solidFill>
              </a:rPr>
              <a:t>mínima de </a:t>
            </a:r>
            <a:r>
              <a:rPr lang="pt-PT" sz="2800" u="sng" dirty="0">
                <a:solidFill>
                  <a:srgbClr val="456874"/>
                </a:solidFill>
              </a:rPr>
              <a:t>0,5 </a:t>
            </a:r>
            <a:r>
              <a:rPr lang="pt-PT" sz="2800" u="sng" dirty="0" smtClean="0">
                <a:solidFill>
                  <a:srgbClr val="456874"/>
                </a:solidFill>
              </a:rPr>
              <a:t>ha </a:t>
            </a:r>
            <a:r>
              <a:rPr lang="pt-PT" sz="2800" dirty="0" smtClean="0">
                <a:solidFill>
                  <a:srgbClr val="456874"/>
                </a:solidFill>
              </a:rPr>
              <a:t>de superfície florestal, </a:t>
            </a:r>
            <a:r>
              <a:rPr lang="pt-PT" sz="2800" dirty="0">
                <a:solidFill>
                  <a:srgbClr val="456874"/>
                </a:solidFill>
              </a:rPr>
              <a:t>incluindo </a:t>
            </a:r>
            <a:r>
              <a:rPr lang="pt-PT" sz="2800" dirty="0" smtClean="0">
                <a:solidFill>
                  <a:srgbClr val="456874"/>
                </a:solidFill>
              </a:rPr>
              <a:t>as superfícies </a:t>
            </a:r>
            <a:r>
              <a:rPr lang="pt-PT" sz="2800" dirty="0">
                <a:solidFill>
                  <a:srgbClr val="456874"/>
                </a:solidFill>
              </a:rPr>
              <a:t>de prados e pastagens permanentes sob coberto de quercíneas ou de pinheiro manso</a:t>
            </a:r>
            <a:r>
              <a:rPr lang="pt-PT" sz="2800" dirty="0" smtClean="0">
                <a:solidFill>
                  <a:srgbClr val="456874"/>
                </a:solidFill>
              </a:rPr>
              <a:t>, em </a:t>
            </a:r>
            <a:r>
              <a:rPr lang="pt-PT" sz="2800" dirty="0">
                <a:solidFill>
                  <a:srgbClr val="456874"/>
                </a:solidFill>
              </a:rPr>
              <a:t>que a vegetação do estrato arbustivo ocupa mais de 50 % da </a:t>
            </a:r>
            <a:r>
              <a:rPr lang="pt-PT" sz="2800" dirty="0" smtClean="0">
                <a:solidFill>
                  <a:srgbClr val="456874"/>
                </a:solidFill>
              </a:rPr>
              <a:t>superfície</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u="sng" dirty="0">
                <a:solidFill>
                  <a:srgbClr val="456874"/>
                </a:solidFill>
              </a:rPr>
              <a:t>P</a:t>
            </a:r>
            <a:r>
              <a:rPr lang="pt-PT" sz="2800" u="sng" dirty="0" smtClean="0">
                <a:solidFill>
                  <a:srgbClr val="456874"/>
                </a:solidFill>
              </a:rPr>
              <a:t>lano </a:t>
            </a:r>
            <a:r>
              <a:rPr lang="pt-PT" sz="2800" u="sng" dirty="0">
                <a:solidFill>
                  <a:srgbClr val="456874"/>
                </a:solidFill>
              </a:rPr>
              <a:t>específico de manutenção do habitat do </a:t>
            </a:r>
            <a:r>
              <a:rPr lang="pt-PT" sz="2800" u="sng" dirty="0" smtClean="0">
                <a:solidFill>
                  <a:srgbClr val="456874"/>
                </a:solidFill>
              </a:rPr>
              <a:t>Lince-ibérico </a:t>
            </a:r>
            <a:r>
              <a:rPr lang="pt-PT" sz="2800" u="sng" dirty="0">
                <a:solidFill>
                  <a:srgbClr val="456874"/>
                </a:solidFill>
              </a:rPr>
              <a:t>aprovado pela </a:t>
            </a:r>
            <a:r>
              <a:rPr lang="pt-PT" sz="2800" u="sng" dirty="0" smtClean="0">
                <a:solidFill>
                  <a:srgbClr val="456874"/>
                </a:solidFill>
              </a:rPr>
              <a:t>ELA</a:t>
            </a:r>
            <a:r>
              <a:rPr lang="pt-PT" sz="2800" dirty="0" smtClean="0">
                <a:solidFill>
                  <a:srgbClr val="7E9D3D"/>
                </a:solidFill>
              </a:rPr>
              <a:t>(Despacho </a:t>
            </a:r>
            <a:r>
              <a:rPr lang="pt-PT" sz="2800" dirty="0">
                <a:solidFill>
                  <a:srgbClr val="7E9D3D"/>
                </a:solidFill>
              </a:rPr>
              <a:t>n.º </a:t>
            </a:r>
            <a:r>
              <a:rPr lang="pt-PT" sz="2800" dirty="0" smtClean="0">
                <a:solidFill>
                  <a:srgbClr val="7E9D3D"/>
                </a:solidFill>
              </a:rPr>
              <a:t>2847-C/2023</a:t>
            </a:r>
            <a:r>
              <a:rPr lang="pt-PT" sz="2800" dirty="0">
                <a:solidFill>
                  <a:srgbClr val="7E9D3D"/>
                </a:solidFill>
              </a:rPr>
              <a:t>, de 01 de março</a:t>
            </a:r>
            <a:r>
              <a:rPr lang="pt-PT" sz="2800" dirty="0" smtClean="0">
                <a:solidFill>
                  <a:srgbClr val="7E9D3D"/>
                </a:solidFill>
              </a:rPr>
              <a:t>)</a:t>
            </a:r>
            <a:r>
              <a:rPr lang="pt-PT" sz="2800" dirty="0" smtClean="0">
                <a:solidFill>
                  <a:srgbClr val="456874"/>
                </a:solidFill>
              </a:rPr>
              <a:t>, que </a:t>
            </a:r>
            <a:r>
              <a:rPr lang="pt-PT" sz="2800" dirty="0">
                <a:solidFill>
                  <a:srgbClr val="456874"/>
                </a:solidFill>
              </a:rPr>
              <a:t>inclua ações concretas que visem </a:t>
            </a:r>
            <a:r>
              <a:rPr lang="pt-PT" sz="2800" dirty="0" smtClean="0">
                <a:solidFill>
                  <a:srgbClr val="456874"/>
                </a:solidFill>
              </a:rPr>
              <a:t>a melhoria </a:t>
            </a:r>
            <a:r>
              <a:rPr lang="pt-PT" sz="2800" dirty="0">
                <a:solidFill>
                  <a:srgbClr val="456874"/>
                </a:solidFill>
              </a:rPr>
              <a:t>das condições de refúgio e reprodução do </a:t>
            </a:r>
            <a:r>
              <a:rPr lang="pt-PT" sz="2800" dirty="0" smtClean="0">
                <a:solidFill>
                  <a:srgbClr val="456874"/>
                </a:solidFill>
              </a:rPr>
              <a:t>Lince-ibérico</a:t>
            </a:r>
            <a:r>
              <a:rPr lang="pt-PT" sz="2800" dirty="0">
                <a:solidFill>
                  <a:srgbClr val="456874"/>
                </a:solidFill>
              </a:rPr>
              <a:t>, a implementação dos </a:t>
            </a:r>
            <a:r>
              <a:rPr lang="pt-PT" sz="2800" dirty="0" smtClean="0">
                <a:solidFill>
                  <a:srgbClr val="456874"/>
                </a:solidFill>
              </a:rPr>
              <a:t>corredores de </a:t>
            </a:r>
            <a:r>
              <a:rPr lang="pt-PT" sz="2800" dirty="0">
                <a:solidFill>
                  <a:srgbClr val="456874"/>
                </a:solidFill>
              </a:rPr>
              <a:t>conectividade, e a redução da mortalidade do </a:t>
            </a:r>
            <a:r>
              <a:rPr lang="pt-PT" sz="2800" dirty="0" smtClean="0">
                <a:solidFill>
                  <a:srgbClr val="456874"/>
                </a:solidFill>
              </a:rPr>
              <a:t>Lince-ibérico </a:t>
            </a:r>
            <a:r>
              <a:rPr lang="pt-PT" sz="2800" dirty="0">
                <a:solidFill>
                  <a:srgbClr val="456874"/>
                </a:solidFill>
              </a:rPr>
              <a:t>por causas acidentais bem como </a:t>
            </a:r>
            <a:r>
              <a:rPr lang="pt-PT" sz="2800" dirty="0" smtClean="0">
                <a:solidFill>
                  <a:srgbClr val="456874"/>
                </a:solidFill>
              </a:rPr>
              <a:t>a melhoria </a:t>
            </a:r>
            <a:r>
              <a:rPr lang="pt-PT" sz="2800" dirty="0">
                <a:solidFill>
                  <a:srgbClr val="456874"/>
                </a:solidFill>
              </a:rPr>
              <a:t>das populações de coelho </a:t>
            </a:r>
            <a:r>
              <a:rPr lang="pt-PT" sz="2800" dirty="0" smtClean="0">
                <a:solidFill>
                  <a:srgbClr val="456874"/>
                </a:solidFill>
              </a:rPr>
              <a:t>bravo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381000" y="227466"/>
            <a:ext cx="16274143" cy="384721"/>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a:solidFill>
                  <a:srgbClr val="7E9D3D"/>
                </a:solidFill>
              </a:rPr>
              <a:t>D.2.5 - </a:t>
            </a:r>
            <a:r>
              <a:rPr lang="pt-PT" sz="2800" b="1" u="sng" dirty="0">
                <a:solidFill>
                  <a:srgbClr val="7E9D3D"/>
                </a:solidFill>
              </a:rPr>
              <a:t>Proteção de espécies com estatuto — </a:t>
            </a:r>
            <a:r>
              <a:rPr lang="pt-PT" sz="2800" b="1" u="sng" dirty="0" smtClean="0">
                <a:solidFill>
                  <a:srgbClr val="7E9D3D"/>
                </a:solidFill>
              </a:rPr>
              <a:t>Silvoambientais</a:t>
            </a:r>
          </a:p>
        </p:txBody>
      </p:sp>
    </p:spTree>
    <p:extLst>
      <p:ext uri="{BB962C8B-B14F-4D97-AF65-F5344CB8AC3E}">
        <p14:creationId xmlns:p14="http://schemas.microsoft.com/office/powerpoint/2010/main" val="3779378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31</a:t>
            </a:fld>
            <a:endParaRPr lang="en-US" sz="2025" dirty="0">
              <a:solidFill>
                <a:prstClr val="black">
                  <a:tint val="75000"/>
                </a:prstClr>
              </a:solidFill>
            </a:endParaRPr>
          </a:p>
        </p:txBody>
      </p:sp>
      <p:sp>
        <p:nvSpPr>
          <p:cNvPr id="15" name="TextBox 4"/>
          <p:cNvSpPr txBox="1"/>
          <p:nvPr/>
        </p:nvSpPr>
        <p:spPr>
          <a:xfrm>
            <a:off x="609600" y="1649353"/>
            <a:ext cx="16840200" cy="7587462"/>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r>
              <a:rPr lang="pt-PT" sz="2800" b="1" dirty="0">
                <a:solidFill>
                  <a:srgbClr val="456874"/>
                </a:solidFill>
              </a:rPr>
              <a:t>:</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Manter os critérios 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plano específico de manutenção do habitat do Lince-ibérico </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Montantes </a:t>
            </a:r>
            <a:r>
              <a:rPr lang="pt-PT" sz="2800" b="1" dirty="0" smtClean="0">
                <a:solidFill>
                  <a:srgbClr val="456874"/>
                </a:solidFill>
              </a:rPr>
              <a:t>e limites do apoio:</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smtClean="0">
              <a:solidFill>
                <a:srgbClr val="456874"/>
              </a:solidFill>
            </a:endParaRPr>
          </a:p>
          <a:p>
            <a:pPr marL="639762" lvl="1" algn="just">
              <a:lnSpc>
                <a:spcPct val="114000"/>
              </a:lnSpc>
              <a:spcAft>
                <a:spcPts val="1200"/>
              </a:spcAft>
              <a:buClr>
                <a:srgbClr val="7E9D3D"/>
              </a:buClr>
              <a:tabLst>
                <a:tab pos="536575" algn="l"/>
                <a:tab pos="11634788" algn="l"/>
              </a:tabLst>
            </a:pPr>
            <a:endParaRPr lang="pt-PT" sz="2800" b="1"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endParaRPr lang="pt-PT" sz="2800" b="1"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381000" y="342900"/>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a:solidFill>
                  <a:srgbClr val="7E9D3D"/>
                </a:solidFill>
              </a:rPr>
              <a:t>D.2.5 - </a:t>
            </a:r>
            <a:r>
              <a:rPr lang="pt-PT" sz="2800" b="1" u="sng" dirty="0">
                <a:solidFill>
                  <a:srgbClr val="7E9D3D"/>
                </a:solidFill>
              </a:rPr>
              <a:t>Proteção de espécies com estatuto — Silvoambientais </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smtClean="0">
                <a:solidFill>
                  <a:srgbClr val="7E9D3D"/>
                </a:solidFill>
              </a:rPr>
              <a:t>Manutenção </a:t>
            </a:r>
            <a:r>
              <a:rPr lang="pt-PT" sz="2800" b="1" u="sng" dirty="0">
                <a:solidFill>
                  <a:srgbClr val="7E9D3D"/>
                </a:solidFill>
              </a:rPr>
              <a:t>de habitats do </a:t>
            </a:r>
            <a:r>
              <a:rPr lang="pt-PT" sz="2800" b="1" u="sng" dirty="0" smtClean="0">
                <a:solidFill>
                  <a:srgbClr val="7E9D3D"/>
                </a:solidFill>
              </a:rPr>
              <a:t>Lince-ibérico</a:t>
            </a:r>
            <a:endParaRPr lang="pt-PT" sz="2800" dirty="0">
              <a:solidFill>
                <a:srgbClr val="456874"/>
              </a:solidFill>
            </a:endParaRPr>
          </a:p>
        </p:txBody>
      </p:sp>
      <p:pic>
        <p:nvPicPr>
          <p:cNvPr id="2" name="Imagem 1"/>
          <p:cNvPicPr>
            <a:picLocks noChangeAspect="1"/>
          </p:cNvPicPr>
          <p:nvPr/>
        </p:nvPicPr>
        <p:blipFill rotWithShape="1">
          <a:blip r:embed="rId4"/>
          <a:srcRect l="28750" t="49259" r="27917" b="20370"/>
          <a:stretch/>
        </p:blipFill>
        <p:spPr>
          <a:xfrm>
            <a:off x="6532393" y="5242977"/>
            <a:ext cx="10130711" cy="3993838"/>
          </a:xfrm>
          <a:prstGeom prst="rect">
            <a:avLst/>
          </a:prstGeom>
        </p:spPr>
      </p:pic>
    </p:spTree>
    <p:extLst>
      <p:ext uri="{BB962C8B-B14F-4D97-AF65-F5344CB8AC3E}">
        <p14:creationId xmlns:p14="http://schemas.microsoft.com/office/powerpoint/2010/main" val="3384081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32</a:t>
            </a:fld>
            <a:endParaRPr lang="en-US" sz="2025" dirty="0">
              <a:solidFill>
                <a:prstClr val="black">
                  <a:tint val="75000"/>
                </a:prstClr>
              </a:solidFill>
            </a:endParaRPr>
          </a:p>
        </p:txBody>
      </p:sp>
      <p:sp>
        <p:nvSpPr>
          <p:cNvPr id="15" name="TextBox 4"/>
          <p:cNvSpPr txBox="1"/>
          <p:nvPr/>
        </p:nvSpPr>
        <p:spPr>
          <a:xfrm>
            <a:off x="533400" y="1664606"/>
            <a:ext cx="16916400" cy="7309245"/>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Critérios </a:t>
            </a:r>
            <a:r>
              <a:rPr lang="pt-PT" sz="2800" b="1" dirty="0">
                <a:solidFill>
                  <a:srgbClr val="456874"/>
                </a:solidFill>
              </a:rPr>
              <a:t>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superfície </a:t>
            </a:r>
            <a:r>
              <a:rPr lang="pt-PT" sz="2800" dirty="0">
                <a:solidFill>
                  <a:srgbClr val="456874"/>
                </a:solidFill>
              </a:rPr>
              <a:t>mínima de </a:t>
            </a:r>
            <a:r>
              <a:rPr lang="pt-PT" sz="2800" u="sng" dirty="0">
                <a:solidFill>
                  <a:srgbClr val="456874"/>
                </a:solidFill>
              </a:rPr>
              <a:t>0,5 </a:t>
            </a:r>
            <a:r>
              <a:rPr lang="pt-PT" sz="2800" u="sng" dirty="0" smtClean="0">
                <a:solidFill>
                  <a:srgbClr val="456874"/>
                </a:solidFill>
              </a:rPr>
              <a:t>ha </a:t>
            </a:r>
            <a:r>
              <a:rPr lang="pt-PT" sz="2800" u="sng" dirty="0">
                <a:solidFill>
                  <a:srgbClr val="456874"/>
                </a:solidFill>
              </a:rPr>
              <a:t>de </a:t>
            </a:r>
            <a:r>
              <a:rPr lang="pt-PT" sz="2800" u="sng" dirty="0" smtClean="0">
                <a:solidFill>
                  <a:srgbClr val="456874"/>
                </a:solidFill>
              </a:rPr>
              <a:t>superfície florestal</a:t>
            </a:r>
            <a:r>
              <a:rPr lang="pt-PT" sz="2800" dirty="0" smtClean="0">
                <a:solidFill>
                  <a:srgbClr val="456874"/>
                </a:solidFill>
              </a:rPr>
              <a:t>, </a:t>
            </a:r>
            <a:r>
              <a:rPr lang="pt-PT" sz="2800" dirty="0">
                <a:solidFill>
                  <a:srgbClr val="456874"/>
                </a:solidFill>
              </a:rPr>
              <a:t>incluindo as superfícies de prados e </a:t>
            </a:r>
            <a:r>
              <a:rPr lang="pt-PT" sz="2800" dirty="0" smtClean="0">
                <a:solidFill>
                  <a:srgbClr val="456874"/>
                </a:solidFill>
              </a:rPr>
              <a:t>pastagens permanentes </a:t>
            </a:r>
            <a:r>
              <a:rPr lang="pt-PT" sz="2800" dirty="0">
                <a:solidFill>
                  <a:srgbClr val="456874"/>
                </a:solidFill>
              </a:rPr>
              <a:t>sob coberto de quercíneas ou de pinheiro manso, em que a vegetação do </a:t>
            </a:r>
            <a:r>
              <a:rPr lang="pt-PT" sz="2800" dirty="0" smtClean="0">
                <a:solidFill>
                  <a:srgbClr val="456874"/>
                </a:solidFill>
              </a:rPr>
              <a:t>estrato arbustivo </a:t>
            </a:r>
            <a:r>
              <a:rPr lang="pt-PT" sz="2800" dirty="0">
                <a:solidFill>
                  <a:srgbClr val="456874"/>
                </a:solidFill>
              </a:rPr>
              <a:t>ocupa mais de 50 % da superfície, na envolvência de ninho de rapina ou de </a:t>
            </a:r>
            <a:r>
              <a:rPr lang="pt-PT" sz="2800" dirty="0" smtClean="0">
                <a:solidFill>
                  <a:srgbClr val="456874"/>
                </a:solidFill>
              </a:rPr>
              <a:t>abutre</a:t>
            </a:r>
            <a:endParaRPr lang="pt-PT" sz="2800"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As </a:t>
            </a:r>
            <a:r>
              <a:rPr lang="pt-PT" sz="2800" u="sng" dirty="0">
                <a:solidFill>
                  <a:srgbClr val="456874"/>
                </a:solidFill>
              </a:rPr>
              <a:t>subparcelas candidatas devem ser previamente sinalizadas pelo ICNF, I. P. </a:t>
            </a:r>
            <a:r>
              <a:rPr lang="pt-PT" sz="2800" dirty="0" smtClean="0">
                <a:solidFill>
                  <a:srgbClr val="456874"/>
                </a:solidFill>
              </a:rPr>
              <a:t>como </a:t>
            </a:r>
            <a:r>
              <a:rPr lang="pt-PT" sz="2800" dirty="0">
                <a:solidFill>
                  <a:srgbClr val="456874"/>
                </a:solidFill>
              </a:rPr>
              <a:t>possuindo ninhos de grandes aves de rapina ou de abutres </a:t>
            </a:r>
            <a:r>
              <a:rPr lang="pt-PT" sz="2800" dirty="0" smtClean="0">
                <a:solidFill>
                  <a:srgbClr val="456874"/>
                </a:solidFill>
              </a:rPr>
              <a:t>situados na </a:t>
            </a:r>
            <a:r>
              <a:rPr lang="pt-PT" sz="2800" dirty="0">
                <a:solidFill>
                  <a:srgbClr val="456874"/>
                </a:solidFill>
              </a:rPr>
              <a:t>área geográfica de </a:t>
            </a:r>
            <a:r>
              <a:rPr lang="pt-PT" sz="2800" dirty="0" smtClean="0">
                <a:solidFill>
                  <a:srgbClr val="456874"/>
                </a:solidFill>
              </a:rPr>
              <a:t>aplicação, </a:t>
            </a:r>
            <a:r>
              <a:rPr lang="pt-PT" sz="2800" dirty="0">
                <a:solidFill>
                  <a:srgbClr val="456874"/>
                </a:solidFill>
              </a:rPr>
              <a:t>sendo a localização dos mesmos </a:t>
            </a:r>
            <a:r>
              <a:rPr lang="pt-PT" sz="2800" u="sng" dirty="0" smtClean="0">
                <a:solidFill>
                  <a:srgbClr val="456874"/>
                </a:solidFill>
              </a:rPr>
              <a:t>georreferenciada </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Manter os critérios de elegibilidade</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Manter as árvores que suportam os ninhos ocupados ou desocupados, mesmo que se encontrem mortas, não devendo estas ser cortadas, exceto em caso de autorização prévia do ICNF, I. P., por motivos sanitários, incluindo o controlo do nemátodo do </a:t>
            </a:r>
            <a:r>
              <a:rPr lang="pt-PT" sz="2800" dirty="0" smtClean="0">
                <a:solidFill>
                  <a:srgbClr val="456874"/>
                </a:solidFill>
              </a:rPr>
              <a:t>pinheiro</a:t>
            </a:r>
            <a:endParaRPr lang="pt-PT" sz="2800"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10" name="TextBox 5"/>
          <p:cNvSpPr txBox="1"/>
          <p:nvPr/>
        </p:nvSpPr>
        <p:spPr>
          <a:xfrm>
            <a:off x="533400" y="437583"/>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a:solidFill>
                  <a:srgbClr val="7E9D3D"/>
                </a:solidFill>
              </a:rPr>
              <a:t>D.2.5 - </a:t>
            </a:r>
            <a:r>
              <a:rPr lang="pt-PT" sz="2800" b="1" u="sng" dirty="0">
                <a:solidFill>
                  <a:srgbClr val="7E9D3D"/>
                </a:solidFill>
              </a:rPr>
              <a:t>Proteção de espécies com estatuto — Silvoambientais </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smtClean="0">
                <a:solidFill>
                  <a:srgbClr val="7E9D3D"/>
                </a:solidFill>
              </a:rPr>
              <a:t>Conservação </a:t>
            </a:r>
            <a:r>
              <a:rPr lang="pt-PT" sz="2800" b="1" u="sng" dirty="0">
                <a:solidFill>
                  <a:srgbClr val="7E9D3D"/>
                </a:solidFill>
              </a:rPr>
              <a:t>de locais de nidificação de grandes aves de rapina e </a:t>
            </a:r>
            <a:r>
              <a:rPr lang="pt-PT" sz="2800" b="1" u="sng" dirty="0" smtClean="0">
                <a:solidFill>
                  <a:srgbClr val="7E9D3D"/>
                </a:solidFill>
              </a:rPr>
              <a:t>abutres</a:t>
            </a:r>
            <a:endParaRPr lang="pt-PT" sz="2800" dirty="0">
              <a:solidFill>
                <a:srgbClr val="456874"/>
              </a:solidFill>
            </a:endParaRPr>
          </a:p>
        </p:txBody>
      </p:sp>
    </p:spTree>
    <p:extLst>
      <p:ext uri="{BB962C8B-B14F-4D97-AF65-F5344CB8AC3E}">
        <p14:creationId xmlns:p14="http://schemas.microsoft.com/office/powerpoint/2010/main" val="1032360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33</a:t>
            </a:fld>
            <a:endParaRPr lang="en-US" sz="2025" dirty="0">
              <a:solidFill>
                <a:prstClr val="black">
                  <a:tint val="75000"/>
                </a:prstClr>
              </a:solidFill>
            </a:endParaRPr>
          </a:p>
        </p:txBody>
      </p:sp>
      <p:sp>
        <p:nvSpPr>
          <p:cNvPr id="15" name="TextBox 4"/>
          <p:cNvSpPr txBox="1"/>
          <p:nvPr/>
        </p:nvSpPr>
        <p:spPr>
          <a:xfrm>
            <a:off x="805591" y="1781314"/>
            <a:ext cx="16644209" cy="7309245"/>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Preservar outras árvores de grande porte, para além das que suportam os ninhos, isoladas ou em bosquete, nas imediações do ninho identificado, para manutenção de alternativas de nidificação a longo prazo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Manter o bosquete onde as árvores referidas nos pontos anteriores estão inseridas, caso exista ou, no caso de povoamentos extensos, um núcleo de 5 a 10 árvores no entorno imediato</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Durante o período de reprodução definido na legislação:</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i</a:t>
            </a:r>
            <a:r>
              <a:rPr lang="pt-PT" sz="2800" dirty="0">
                <a:solidFill>
                  <a:srgbClr val="456874"/>
                </a:solidFill>
              </a:rPr>
              <a:t>) Manter a vegetação arbustiva nas imediações dos locais de </a:t>
            </a:r>
            <a:r>
              <a:rPr lang="pt-PT" sz="2800" dirty="0" smtClean="0">
                <a:solidFill>
                  <a:srgbClr val="456874"/>
                </a:solidFill>
              </a:rPr>
              <a:t>nidificação</a:t>
            </a:r>
            <a:endParaRPr lang="pt-PT" sz="2800" dirty="0">
              <a:solidFill>
                <a:srgbClr val="456874"/>
              </a:solidFill>
            </a:endParaRP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ii) Não abater árvores, extrair madeira, nem efetuar desmatações nas imediações dos locais de nidificação</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iii) Não efetuar a extração de cortiça do sobreiro onde se encontra o ninho, nem dos sobreiros que constituam o bosquete em que a árvore que detém o ninho está inserida, ou, no caso de povoamentos extensos, de um núcleo de 5 a 10 árvores no entorno </a:t>
            </a:r>
            <a:r>
              <a:rPr lang="pt-PT" sz="2800" dirty="0" smtClean="0">
                <a:solidFill>
                  <a:srgbClr val="456874"/>
                </a:solidFill>
              </a:rPr>
              <a:t>imediato</a:t>
            </a:r>
            <a:endParaRPr lang="pt-PT" sz="2800" dirty="0">
              <a:solidFill>
                <a:srgbClr val="456874"/>
              </a:solidFill>
            </a:endParaRPr>
          </a:p>
        </p:txBody>
      </p:sp>
      <p:sp>
        <p:nvSpPr>
          <p:cNvPr id="8" name="TextBox 5"/>
          <p:cNvSpPr txBox="1"/>
          <p:nvPr/>
        </p:nvSpPr>
        <p:spPr>
          <a:xfrm>
            <a:off x="934617" y="313527"/>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a:solidFill>
                  <a:srgbClr val="7E9D3D"/>
                </a:solidFill>
              </a:rPr>
              <a:t>D.2.5 - </a:t>
            </a:r>
            <a:r>
              <a:rPr lang="pt-PT" sz="2800" b="1" u="sng" dirty="0">
                <a:solidFill>
                  <a:srgbClr val="7E9D3D"/>
                </a:solidFill>
              </a:rPr>
              <a:t>Proteção de espécies com estatuto — Silvoambientais </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smtClean="0">
                <a:solidFill>
                  <a:srgbClr val="7E9D3D"/>
                </a:solidFill>
              </a:rPr>
              <a:t>Conservação </a:t>
            </a:r>
            <a:r>
              <a:rPr lang="pt-PT" sz="2800" b="1" u="sng" dirty="0">
                <a:solidFill>
                  <a:srgbClr val="7E9D3D"/>
                </a:solidFill>
              </a:rPr>
              <a:t>de locais de nidificação de grandes aves de rapina e </a:t>
            </a:r>
            <a:r>
              <a:rPr lang="pt-PT" sz="2800" b="1" u="sng" dirty="0" smtClean="0">
                <a:solidFill>
                  <a:srgbClr val="7E9D3D"/>
                </a:solidFill>
              </a:rPr>
              <a:t>abutres </a:t>
            </a:r>
            <a:endParaRPr lang="pt-PT" sz="2800"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4278303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79634" y="9528513"/>
            <a:ext cx="1600200" cy="273844"/>
          </a:xfrm>
        </p:spPr>
        <p:txBody>
          <a:bodyPr/>
          <a:lstStyle/>
          <a:p>
            <a:fld id="{B6F15528-21DE-4FAA-801E-634DDDAF4B2B}" type="slidenum">
              <a:rPr lang="en-US" sz="2025">
                <a:solidFill>
                  <a:prstClr val="black">
                    <a:tint val="75000"/>
                  </a:prstClr>
                </a:solidFill>
              </a:rPr>
              <a:pPr/>
              <a:t>34</a:t>
            </a:fld>
            <a:endParaRPr lang="en-US" sz="2025" dirty="0">
              <a:solidFill>
                <a:prstClr val="black">
                  <a:tint val="75000"/>
                </a:prstClr>
              </a:solidFill>
            </a:endParaRPr>
          </a:p>
        </p:txBody>
      </p:sp>
      <p:sp>
        <p:nvSpPr>
          <p:cNvPr id="15" name="TextBox 4"/>
          <p:cNvSpPr txBox="1"/>
          <p:nvPr/>
        </p:nvSpPr>
        <p:spPr>
          <a:xfrm>
            <a:off x="805589" y="1333500"/>
            <a:ext cx="16720411" cy="8291693"/>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Compromissos:</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smtClean="0">
                <a:solidFill>
                  <a:srgbClr val="456874"/>
                </a:solidFill>
              </a:rPr>
              <a:t>iv</a:t>
            </a:r>
            <a:r>
              <a:rPr lang="pt-PT" sz="2800" dirty="0">
                <a:solidFill>
                  <a:srgbClr val="456874"/>
                </a:solidFill>
              </a:rPr>
              <a:t>) Não efetuar o corte de povoamentos, incluindo cortes para reconversão ou rearborização nas imediações dos locais de </a:t>
            </a:r>
            <a:r>
              <a:rPr lang="pt-PT" sz="2800" dirty="0" smtClean="0">
                <a:solidFill>
                  <a:srgbClr val="456874"/>
                </a:solidFill>
              </a:rPr>
              <a:t>nidificação</a:t>
            </a:r>
            <a:endParaRPr lang="pt-PT" sz="2800" dirty="0">
              <a:solidFill>
                <a:srgbClr val="456874"/>
              </a:solidFill>
            </a:endParaRP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vi) Não efetuar a abertura ou reabertura de trilhos nas proximidades de árvores com ninhos nas imediações dos locais de </a:t>
            </a:r>
            <a:r>
              <a:rPr lang="pt-PT" sz="2800" dirty="0" smtClean="0">
                <a:solidFill>
                  <a:srgbClr val="456874"/>
                </a:solidFill>
              </a:rPr>
              <a:t>nidificação</a:t>
            </a:r>
            <a:endParaRPr lang="pt-PT" sz="2800" dirty="0">
              <a:solidFill>
                <a:srgbClr val="456874"/>
              </a:solidFill>
            </a:endParaRP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vii) Não desenvolver, numa área de proteção definida por um raio de 250 metros do ninho, atividades de lazer e recreio como o ecoturismo e a caça, de pastoreio e aparcamento de gado, ou de circulação de pessoas e viaturas, exceto se forem pertencentes à exploração ou utilizem estradas municipais ou caminhos em que é obrigatória a cedência de passagem </a:t>
            </a:r>
            <a:r>
              <a:rPr lang="pt-PT" sz="2800" dirty="0" smtClean="0">
                <a:solidFill>
                  <a:srgbClr val="456874"/>
                </a:solidFill>
              </a:rPr>
              <a:t>vicinal</a:t>
            </a:r>
          </a:p>
          <a:p>
            <a:pPr marL="2011362" lvl="3"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O </a:t>
            </a:r>
            <a:r>
              <a:rPr lang="pt-PT" sz="2800" b="1" dirty="0" smtClean="0">
                <a:solidFill>
                  <a:srgbClr val="456874"/>
                </a:solidFill>
              </a:rPr>
              <a:t>montante </a:t>
            </a:r>
            <a:r>
              <a:rPr lang="pt-PT" sz="2800" b="1" dirty="0">
                <a:solidFill>
                  <a:srgbClr val="456874"/>
                </a:solidFill>
              </a:rPr>
              <a:t>do apoio </a:t>
            </a:r>
            <a:r>
              <a:rPr lang="pt-PT" sz="2800" dirty="0" smtClean="0">
                <a:solidFill>
                  <a:srgbClr val="456874"/>
                </a:solidFill>
              </a:rPr>
              <a:t>corresponde </a:t>
            </a:r>
            <a:r>
              <a:rPr lang="pt-PT" sz="2800" dirty="0">
                <a:solidFill>
                  <a:srgbClr val="456874"/>
                </a:solidFill>
              </a:rPr>
              <a:t>ao valor de </a:t>
            </a:r>
            <a:r>
              <a:rPr lang="pt-PT" sz="2800" u="sng" dirty="0">
                <a:solidFill>
                  <a:srgbClr val="456874"/>
                </a:solidFill>
              </a:rPr>
              <a:t>200 €/ha </a:t>
            </a:r>
            <a:r>
              <a:rPr lang="pt-PT" sz="2800" dirty="0">
                <a:solidFill>
                  <a:srgbClr val="456874"/>
                </a:solidFill>
              </a:rPr>
              <a:t>de superfície florestal ou superfície de prados e pastagens permanentes sob coberto de quercíneas ou de pinheiro manso, em que a vegetação do estrato arbustivo ocupa mais de 50 % da superfície, na envolvência de ninho de ave de rapina ou </a:t>
            </a:r>
            <a:r>
              <a:rPr lang="pt-PT" sz="2800" dirty="0" smtClean="0">
                <a:solidFill>
                  <a:srgbClr val="456874"/>
                </a:solidFill>
              </a:rPr>
              <a:t>necrófaga</a:t>
            </a: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dirty="0" smtClean="0">
                <a:solidFill>
                  <a:srgbClr val="456874"/>
                </a:solidFill>
              </a:rPr>
              <a:t>Montante </a:t>
            </a:r>
            <a:r>
              <a:rPr lang="pt-PT" sz="2800" dirty="0">
                <a:solidFill>
                  <a:srgbClr val="456874"/>
                </a:solidFill>
              </a:rPr>
              <a:t>total do apoio </a:t>
            </a:r>
            <a:r>
              <a:rPr lang="pt-PT" sz="2800" u="sng" dirty="0">
                <a:solidFill>
                  <a:srgbClr val="456874"/>
                </a:solidFill>
              </a:rPr>
              <a:t>majorado, anualmente, em 5 %, caso o beneficiário recorra ao apoio de ONGA com atuação na proteção das aves de rapina e </a:t>
            </a:r>
            <a:r>
              <a:rPr lang="pt-PT" sz="2800" u="sng" dirty="0" smtClean="0">
                <a:solidFill>
                  <a:srgbClr val="456874"/>
                </a:solidFill>
              </a:rPr>
              <a:t>necrófagas</a:t>
            </a:r>
            <a:endParaRPr lang="pt-PT" sz="2800" u="sng" dirty="0">
              <a:solidFill>
                <a:srgbClr val="456874"/>
              </a:solidFill>
            </a:endParaRPr>
          </a:p>
        </p:txBody>
      </p:sp>
      <p:pic>
        <p:nvPicPr>
          <p:cNvPr id="9" name="Imagem 8"/>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805589" y="303666"/>
            <a:ext cx="16274143" cy="1029834"/>
          </a:xfrm>
          <a:prstGeom prst="rect">
            <a:avLst/>
          </a:prstGeom>
        </p:spPr>
        <p:txBody>
          <a:bodyPr wrap="square" lIns="0" tIns="0" rIns="0" bIns="0" rtlCol="0" anchor="t">
            <a:spAutoFit/>
          </a:bodyPr>
          <a:lstStyle/>
          <a:p>
            <a:pPr marL="182562" algn="just">
              <a:lnSpc>
                <a:spcPts val="3038"/>
              </a:lnSpc>
              <a:spcAft>
                <a:spcPts val="1200"/>
              </a:spcAft>
              <a:buClr>
                <a:srgbClr val="F79646">
                  <a:lumMod val="75000"/>
                </a:srgbClr>
              </a:buClr>
              <a:tabLst>
                <a:tab pos="536575" algn="l"/>
                <a:tab pos="11634788" algn="l"/>
              </a:tabLst>
            </a:pPr>
            <a:r>
              <a:rPr lang="pt-PT" sz="2800" b="1" dirty="0">
                <a:solidFill>
                  <a:srgbClr val="7E9D3D"/>
                </a:solidFill>
              </a:rPr>
              <a:t>D.2.5 - </a:t>
            </a:r>
            <a:r>
              <a:rPr lang="pt-PT" sz="2800" b="1" u="sng" dirty="0">
                <a:solidFill>
                  <a:srgbClr val="7E9D3D"/>
                </a:solidFill>
              </a:rPr>
              <a:t>Proteção de espécies com estatuto — Silvoambientais </a:t>
            </a:r>
            <a:endParaRPr lang="pt-PT" sz="2800" b="1" u="sng" dirty="0" smtClean="0">
              <a:solidFill>
                <a:srgbClr val="7E9D3D"/>
              </a:solidFill>
            </a:endParaRPr>
          </a:p>
          <a:p>
            <a:pPr marL="1096962" lvl="1" indent="-457200" algn="just">
              <a:lnSpc>
                <a:spcPct val="114000"/>
              </a:lnSpc>
              <a:spcAft>
                <a:spcPts val="1200"/>
              </a:spcAft>
              <a:buClr>
                <a:srgbClr val="7E9D3D"/>
              </a:buClr>
              <a:buFont typeface="Wingdings" panose="05000000000000000000" pitchFamily="2" charset="2"/>
              <a:buChar char="v"/>
              <a:tabLst>
                <a:tab pos="536575" algn="l"/>
                <a:tab pos="11634788" algn="l"/>
              </a:tabLst>
            </a:pPr>
            <a:r>
              <a:rPr lang="pt-PT" sz="2800" b="1" u="sng" dirty="0" smtClean="0">
                <a:solidFill>
                  <a:srgbClr val="7E9D3D"/>
                </a:solidFill>
              </a:rPr>
              <a:t>Conservação </a:t>
            </a:r>
            <a:r>
              <a:rPr lang="pt-PT" sz="2800" b="1" u="sng" dirty="0">
                <a:solidFill>
                  <a:srgbClr val="7E9D3D"/>
                </a:solidFill>
              </a:rPr>
              <a:t>de locais de nidificação de grandes aves de rapina e </a:t>
            </a:r>
            <a:r>
              <a:rPr lang="pt-PT" sz="2800" b="1" u="sng" dirty="0" smtClean="0">
                <a:solidFill>
                  <a:srgbClr val="7E9D3D"/>
                </a:solidFill>
              </a:rPr>
              <a:t>abutres </a:t>
            </a:r>
            <a:endParaRPr lang="pt-PT" sz="2800" dirty="0">
              <a:solidFill>
                <a:srgbClr val="456874"/>
              </a:solidFill>
            </a:endParaRPr>
          </a:p>
        </p:txBody>
      </p:sp>
    </p:spTree>
    <p:extLst>
      <p:ext uri="{BB962C8B-B14F-4D97-AF65-F5344CB8AC3E}">
        <p14:creationId xmlns:p14="http://schemas.microsoft.com/office/powerpoint/2010/main" val="895397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5548" y="9411491"/>
            <a:ext cx="3401674" cy="608810"/>
          </a:xfrm>
          <a:prstGeom prst="rect">
            <a:avLst/>
          </a:prstGeom>
        </p:spPr>
      </p:pic>
      <p:sp>
        <p:nvSpPr>
          <p:cNvPr id="7" name="TextBox 14"/>
          <p:cNvSpPr txBox="1"/>
          <p:nvPr/>
        </p:nvSpPr>
        <p:spPr>
          <a:xfrm>
            <a:off x="11277600" y="2781300"/>
            <a:ext cx="4572000" cy="1231106"/>
          </a:xfrm>
          <a:prstGeom prst="rect">
            <a:avLst/>
          </a:prstGeom>
          <a:noFill/>
        </p:spPr>
        <p:txBody>
          <a:bodyPr wrap="square" lIns="0" tIns="0" rIns="0" bIns="0" rtlCol="0" anchor="t">
            <a:spAutoFit/>
          </a:bodyPr>
          <a:lstStyle/>
          <a:p>
            <a:r>
              <a:rPr lang="pt-PT" sz="8000" b="1" dirty="0" smtClean="0">
                <a:solidFill>
                  <a:srgbClr val="03889F"/>
                </a:solidFill>
              </a:rPr>
              <a:t>Obrigada</a:t>
            </a:r>
            <a:endParaRPr lang="pt-PT" sz="8000" b="1" dirty="0">
              <a:solidFill>
                <a:srgbClr val="03889F"/>
              </a:solidFill>
            </a:endParaRPr>
          </a:p>
        </p:txBody>
      </p:sp>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5393" y="9292525"/>
            <a:ext cx="898754" cy="970023"/>
          </a:xfrm>
          <a:prstGeom prst="rect">
            <a:avLst/>
          </a:prstGeom>
        </p:spPr>
      </p:pic>
      <p:sp>
        <p:nvSpPr>
          <p:cNvPr id="6" name="TextBox 15"/>
          <p:cNvSpPr txBox="1"/>
          <p:nvPr/>
        </p:nvSpPr>
        <p:spPr>
          <a:xfrm>
            <a:off x="7162800" y="5600700"/>
            <a:ext cx="10418382" cy="1167371"/>
          </a:xfrm>
          <a:prstGeom prst="rect">
            <a:avLst/>
          </a:prstGeom>
        </p:spPr>
        <p:txBody>
          <a:bodyPr wrap="square" lIns="0" tIns="0" rIns="0" bIns="0" rtlCol="0" anchor="t">
            <a:spAutoFit/>
          </a:bodyPr>
          <a:lstStyle/>
          <a:p>
            <a:pPr>
              <a:lnSpc>
                <a:spcPts val="4900"/>
              </a:lnSpc>
              <a:spcBef>
                <a:spcPct val="0"/>
              </a:spcBef>
            </a:pPr>
            <a:r>
              <a:rPr lang="pt-PT" sz="2000" b="1" dirty="0">
                <a:solidFill>
                  <a:srgbClr val="FFFFFF"/>
                </a:solidFill>
              </a:rPr>
              <a:t>Ajudas do Pedido Único - Regras a Aplicar na Campanha de </a:t>
            </a:r>
            <a:r>
              <a:rPr lang="pt-PT" sz="2000" b="1" dirty="0" smtClean="0">
                <a:solidFill>
                  <a:srgbClr val="FFFFFF"/>
                </a:solidFill>
              </a:rPr>
              <a:t>2023</a:t>
            </a:r>
          </a:p>
          <a:p>
            <a:pPr>
              <a:lnSpc>
                <a:spcPts val="4900"/>
              </a:lnSpc>
              <a:spcBef>
                <a:spcPct val="0"/>
              </a:spcBef>
            </a:pPr>
            <a:r>
              <a:rPr lang="pt-PT" sz="2000" b="1" dirty="0" smtClean="0">
                <a:solidFill>
                  <a:srgbClr val="FFFFFF"/>
                </a:solidFill>
              </a:rPr>
              <a:t>Workshop CAP -  13/03/2023</a:t>
            </a:r>
            <a:endParaRPr lang="pt-PT" sz="2000" b="1" dirty="0">
              <a:solidFill>
                <a:srgbClr val="FFFFFF"/>
              </a:solidFill>
            </a:endParaRPr>
          </a:p>
        </p:txBody>
      </p:sp>
    </p:spTree>
    <p:extLst>
      <p:ext uri="{BB962C8B-B14F-4D97-AF65-F5344CB8AC3E}">
        <p14:creationId xmlns:p14="http://schemas.microsoft.com/office/powerpoint/2010/main" val="276896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4</a:t>
            </a:fld>
            <a:endParaRPr lang="en-US" sz="2025" dirty="0"/>
          </a:p>
        </p:txBody>
      </p:sp>
      <p:sp>
        <p:nvSpPr>
          <p:cNvPr id="9" name="TextBox 5"/>
          <p:cNvSpPr txBox="1"/>
          <p:nvPr/>
        </p:nvSpPr>
        <p:spPr>
          <a:xfrm>
            <a:off x="1024719" y="382294"/>
            <a:ext cx="15684793" cy="430887"/>
          </a:xfrm>
          <a:prstGeom prst="rect">
            <a:avLst/>
          </a:prstGeom>
        </p:spPr>
        <p:txBody>
          <a:bodyPr wrap="square" lIns="0" tIns="0" rIns="0" bIns="0" rtlCol="0" anchor="t">
            <a:spAutoFit/>
          </a:bodyPr>
          <a:lstStyle/>
          <a:p>
            <a:pPr algn="just"/>
            <a:r>
              <a:rPr lang="pt-PT" sz="2800" b="1" dirty="0" smtClean="0">
                <a:solidFill>
                  <a:srgbClr val="7E9D3D"/>
                </a:solidFill>
              </a:rPr>
              <a:t>C.1.1.1.1.3 - </a:t>
            </a:r>
            <a:r>
              <a:rPr lang="pt-PT" sz="2800" b="1" u="sng" dirty="0">
                <a:solidFill>
                  <a:srgbClr val="7E9D3D"/>
                </a:solidFill>
              </a:rPr>
              <a:t>Conservação do solo </a:t>
            </a:r>
            <a:r>
              <a:rPr lang="pt-PT" sz="2800" b="1" u="sng" dirty="0" smtClean="0">
                <a:solidFill>
                  <a:srgbClr val="7E9D3D"/>
                </a:solidFill>
              </a:rPr>
              <a:t>- Pastagens biodiversas</a:t>
            </a:r>
            <a:endParaRPr lang="pt-PT" sz="2400" b="1" u="sng" dirty="0" smtClean="0">
              <a:solidFill>
                <a:srgbClr val="456874"/>
              </a:solidFill>
            </a:endParaRPr>
          </a:p>
        </p:txBody>
      </p:sp>
      <p:sp>
        <p:nvSpPr>
          <p:cNvPr id="15" name="TextBox 4"/>
          <p:cNvSpPr txBox="1"/>
          <p:nvPr/>
        </p:nvSpPr>
        <p:spPr>
          <a:xfrm>
            <a:off x="1016260" y="1181100"/>
            <a:ext cx="16611600" cy="7617022"/>
          </a:xfrm>
          <a:prstGeom prst="rect">
            <a:avLst/>
          </a:prstGeom>
          <a:ln>
            <a:solidFill>
              <a:srgbClr val="456874"/>
            </a:solidFill>
          </a:ln>
        </p:spPr>
        <p:txBody>
          <a:bodyPr wrap="square" lIns="0" tIns="0" rIns="0" bIns="0" rtlCol="0" anchor="t">
            <a:spAutoFit/>
          </a:bodyPr>
          <a:lstStyle/>
          <a:p>
            <a:pPr marL="360000" lvl="1" indent="-342900" algn="just">
              <a:lnSpc>
                <a:spcPct val="114000"/>
              </a:lnSpc>
              <a:spcAft>
                <a:spcPts val="1800"/>
              </a:spcAft>
              <a:buClr>
                <a:srgbClr val="7E9D3D"/>
              </a:buClr>
              <a:buFont typeface="Wingdings" panose="05000000000000000000" pitchFamily="2" charset="2"/>
              <a:buChar char="v"/>
              <a:tabLst>
                <a:tab pos="11634788" algn="l"/>
              </a:tabLst>
            </a:pPr>
            <a:r>
              <a:rPr lang="pt-PT" sz="2800" dirty="0" smtClean="0">
                <a:solidFill>
                  <a:srgbClr val="456874"/>
                </a:solidFill>
              </a:rPr>
              <a:t>Visa promover </a:t>
            </a:r>
            <a:r>
              <a:rPr lang="pt-PT" sz="2800" dirty="0">
                <a:solidFill>
                  <a:srgbClr val="456874"/>
                </a:solidFill>
              </a:rPr>
              <a:t>a adoção ou a preservação de práticas de gestão de pastoreio que assegurem a manutenção </a:t>
            </a:r>
            <a:r>
              <a:rPr lang="pt-PT" sz="2800" dirty="0" smtClean="0">
                <a:solidFill>
                  <a:srgbClr val="456874"/>
                </a:solidFill>
              </a:rPr>
              <a:t>de pastagens </a:t>
            </a:r>
            <a:r>
              <a:rPr lang="pt-PT" sz="2800" dirty="0">
                <a:solidFill>
                  <a:srgbClr val="456874"/>
                </a:solidFill>
              </a:rPr>
              <a:t>biodiversas </a:t>
            </a:r>
            <a:r>
              <a:rPr lang="pt-PT" sz="2800" dirty="0" smtClean="0">
                <a:solidFill>
                  <a:srgbClr val="456874"/>
                </a:solidFill>
              </a:rPr>
              <a:t>que contribuem, de forma relevante, </a:t>
            </a:r>
            <a:r>
              <a:rPr lang="pt-PT" sz="2800" dirty="0">
                <a:solidFill>
                  <a:srgbClr val="456874"/>
                </a:solidFill>
              </a:rPr>
              <a:t>para a mitigação das alterações climáticas e a proteção dos solos</a:t>
            </a:r>
          </a:p>
          <a:p>
            <a:pPr marL="639762" lvl="1" algn="just">
              <a:lnSpc>
                <a:spcPct val="114000"/>
              </a:lnSpc>
              <a:spcAft>
                <a:spcPts val="1200"/>
              </a:spcAft>
              <a:buClr>
                <a:srgbClr val="7E9D3D"/>
              </a:buClr>
              <a:tabLst>
                <a:tab pos="536575" algn="l"/>
                <a:tab pos="11634788" algn="l"/>
              </a:tabLst>
            </a:pPr>
            <a:r>
              <a:rPr lang="pt-PT" sz="2800" b="1" dirty="0" smtClean="0">
                <a:solidFill>
                  <a:srgbClr val="456874"/>
                </a:solidFill>
              </a:rPr>
              <a:t> </a:t>
            </a: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Critérios </a:t>
            </a:r>
            <a:r>
              <a:rPr lang="pt-PT" sz="2800" b="1" dirty="0">
                <a:solidFill>
                  <a:srgbClr val="456874"/>
                </a:solidFill>
              </a:rPr>
              <a:t>de </a:t>
            </a:r>
            <a:r>
              <a:rPr lang="pt-PT" sz="2800" b="1" dirty="0" smtClean="0">
                <a:solidFill>
                  <a:srgbClr val="456874"/>
                </a:solidFill>
              </a:rPr>
              <a:t>elegibilidade:</a:t>
            </a:r>
            <a:endParaRPr lang="pt-PT" sz="2800" b="1"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Candidatar </a:t>
            </a:r>
            <a:r>
              <a:rPr lang="pt-PT" sz="2800" u="sng" dirty="0">
                <a:solidFill>
                  <a:srgbClr val="456874"/>
                </a:solidFill>
              </a:rPr>
              <a:t>uma superfície mínima de 5</a:t>
            </a:r>
            <a:r>
              <a:rPr lang="pt-PT" sz="2800" u="sng" dirty="0" smtClean="0">
                <a:solidFill>
                  <a:srgbClr val="456874"/>
                </a:solidFill>
              </a:rPr>
              <a:t> ha </a:t>
            </a:r>
            <a:r>
              <a:rPr lang="pt-PT" sz="2800" dirty="0">
                <a:solidFill>
                  <a:srgbClr val="456874"/>
                </a:solidFill>
              </a:rPr>
              <a:t>de pastagem permanente </a:t>
            </a:r>
            <a:r>
              <a:rPr lang="pt-PT" sz="2800" dirty="0" smtClean="0">
                <a:solidFill>
                  <a:srgbClr val="456874"/>
                </a:solidFill>
              </a:rPr>
              <a:t>instalada biodiversa </a:t>
            </a:r>
            <a:r>
              <a:rPr lang="pt-PT" sz="2800" dirty="0">
                <a:solidFill>
                  <a:srgbClr val="456874"/>
                </a:solidFill>
              </a:rPr>
              <a:t>ou de pastagem permanente natural biodiversa. A </a:t>
            </a:r>
            <a:r>
              <a:rPr lang="pt-PT" sz="2800" dirty="0" smtClean="0">
                <a:solidFill>
                  <a:srgbClr val="456874"/>
                </a:solidFill>
              </a:rPr>
              <a:t>subparcela(s) agrícola(s) </a:t>
            </a:r>
            <a:r>
              <a:rPr lang="pt-PT" sz="2800" dirty="0">
                <a:solidFill>
                  <a:srgbClr val="456874"/>
                </a:solidFill>
              </a:rPr>
              <a:t>candidatas, identificadas no iSIP, e atestadas pelo OC</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a:solidFill>
                  <a:srgbClr val="456874"/>
                </a:solidFill>
              </a:rPr>
              <a:t>Submeter a </a:t>
            </a:r>
            <a:r>
              <a:rPr lang="pt-PT" sz="2800" u="sng" dirty="0" smtClean="0">
                <a:solidFill>
                  <a:srgbClr val="456874"/>
                </a:solidFill>
              </a:rPr>
              <a:t>subparcela(s) agrícola(s) </a:t>
            </a:r>
            <a:r>
              <a:rPr lang="pt-PT" sz="2800" u="sng" dirty="0">
                <a:solidFill>
                  <a:srgbClr val="456874"/>
                </a:solidFill>
              </a:rPr>
              <a:t>candidatas ao sistema de controlo por um </a:t>
            </a:r>
            <a:r>
              <a:rPr lang="pt-PT" sz="2800" u="sng" dirty="0" smtClean="0">
                <a:solidFill>
                  <a:srgbClr val="456874"/>
                </a:solidFill>
              </a:rPr>
              <a:t>OC </a:t>
            </a:r>
            <a:r>
              <a:rPr lang="pt-PT" sz="2800" dirty="0">
                <a:solidFill>
                  <a:srgbClr val="456874"/>
                </a:solidFill>
              </a:rPr>
              <a:t>reconhecido para o </a:t>
            </a:r>
            <a:r>
              <a:rPr lang="pt-PT" sz="2800" dirty="0" smtClean="0">
                <a:solidFill>
                  <a:srgbClr val="456874"/>
                </a:solidFill>
              </a:rPr>
              <a:t>efeito (deter contrato com OC)</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No ano de início do compromisso, e à data da candidatura, deter um </a:t>
            </a:r>
            <a:r>
              <a:rPr lang="pt-PT" sz="2800" u="sng" dirty="0" smtClean="0">
                <a:solidFill>
                  <a:srgbClr val="456874"/>
                </a:solidFill>
              </a:rPr>
              <a:t>Plano </a:t>
            </a:r>
            <a:r>
              <a:rPr lang="pt-PT" sz="2800" u="sng" dirty="0">
                <a:solidFill>
                  <a:srgbClr val="456874"/>
                </a:solidFill>
              </a:rPr>
              <a:t>de Gestão </a:t>
            </a:r>
            <a:r>
              <a:rPr lang="pt-PT" sz="2800" u="sng" dirty="0" smtClean="0">
                <a:solidFill>
                  <a:srgbClr val="456874"/>
                </a:solidFill>
              </a:rPr>
              <a:t>do Pastoreio </a:t>
            </a:r>
            <a:r>
              <a:rPr lang="pt-PT" sz="2800" u="sng" dirty="0">
                <a:solidFill>
                  <a:srgbClr val="456874"/>
                </a:solidFill>
              </a:rPr>
              <a:t>e de </a:t>
            </a:r>
            <a:r>
              <a:rPr lang="pt-PT" sz="2800" u="sng" dirty="0" smtClean="0">
                <a:solidFill>
                  <a:srgbClr val="456874"/>
                </a:solidFill>
              </a:rPr>
              <a:t>Fertilização, </a:t>
            </a:r>
            <a:r>
              <a:rPr lang="pt-PT" sz="2800" dirty="0">
                <a:solidFill>
                  <a:srgbClr val="456874"/>
                </a:solidFill>
              </a:rPr>
              <a:t>que abranja todo o período de </a:t>
            </a:r>
            <a:r>
              <a:rPr lang="pt-PT" sz="2800" dirty="0" smtClean="0">
                <a:solidFill>
                  <a:srgbClr val="456874"/>
                </a:solidFill>
              </a:rPr>
              <a:t>compromisso validado </a:t>
            </a:r>
            <a:r>
              <a:rPr lang="pt-PT" sz="2800" dirty="0">
                <a:solidFill>
                  <a:srgbClr val="456874"/>
                </a:solidFill>
              </a:rPr>
              <a:t>pelo </a:t>
            </a:r>
            <a:r>
              <a:rPr lang="pt-PT" sz="2800" dirty="0" smtClean="0">
                <a:solidFill>
                  <a:srgbClr val="456874"/>
                </a:solidFill>
              </a:rPr>
              <a:t>OC</a:t>
            </a:r>
            <a:endParaRPr lang="pt-PT" sz="2800" dirty="0">
              <a:solidFill>
                <a:srgbClr val="456874"/>
              </a:solidFill>
            </a:endParaRPr>
          </a:p>
          <a:p>
            <a:pPr marL="1112044" lvl="2" algn="just">
              <a:lnSpc>
                <a:spcPct val="114000"/>
              </a:lnSpc>
              <a:spcAft>
                <a:spcPts val="1800"/>
              </a:spcAft>
              <a:buClr>
                <a:srgbClr val="7E9D3D"/>
              </a:buClr>
              <a:tabLst>
                <a:tab pos="11634788" algn="l"/>
              </a:tabLst>
            </a:pPr>
            <a:endParaRPr lang="pt-PT" sz="2800" dirty="0" smtClean="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2828904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5</a:t>
            </a:fld>
            <a:endParaRPr lang="en-US" sz="2025" dirty="0"/>
          </a:p>
        </p:txBody>
      </p:sp>
      <p:sp>
        <p:nvSpPr>
          <p:cNvPr id="15" name="TextBox 4"/>
          <p:cNvSpPr txBox="1"/>
          <p:nvPr/>
        </p:nvSpPr>
        <p:spPr>
          <a:xfrm>
            <a:off x="1056459" y="901273"/>
            <a:ext cx="16521857" cy="8849667"/>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 Compromissos:</a:t>
            </a:r>
            <a:endParaRPr lang="pt-PT" sz="2800" b="1"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Manter os critérios de elegibilidade e as áreas de compromisso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Registar </a:t>
            </a:r>
            <a:r>
              <a:rPr lang="pt-PT" sz="2800" dirty="0">
                <a:solidFill>
                  <a:srgbClr val="456874"/>
                </a:solidFill>
              </a:rPr>
              <a:t>e manter o registo dos resultados das análises de terra e aplicação de fertilizantes, de acordo com conteúdo normalizado em formato eletrónico, conservando os respetivos comprovativos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Partilhar </a:t>
            </a:r>
            <a:r>
              <a:rPr lang="pt-PT" sz="2800" dirty="0">
                <a:solidFill>
                  <a:srgbClr val="456874"/>
                </a:solidFill>
              </a:rPr>
              <a:t>com a administração, os dados não pessoais relativos à atividade e à exploração </a:t>
            </a:r>
            <a:r>
              <a:rPr lang="pt-PT" sz="2800" dirty="0" smtClean="0">
                <a:solidFill>
                  <a:srgbClr val="456874"/>
                </a:solidFill>
              </a:rPr>
              <a:t>agrícola</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Durante o período de retenção, manter a exploração com um nível de encabeçamento de bovinos, ovinos, caprinos, suínos e equídeos, em pastoreio do próprio ou de outrem, </a:t>
            </a:r>
            <a:r>
              <a:rPr lang="pt-PT" sz="2800" dirty="0" smtClean="0">
                <a:solidFill>
                  <a:srgbClr val="456874"/>
                </a:solidFill>
              </a:rPr>
              <a:t>expressos por CN/ha de superfície forrageira, </a:t>
            </a:r>
            <a:r>
              <a:rPr lang="pt-PT" sz="2800" dirty="0">
                <a:solidFill>
                  <a:srgbClr val="456874"/>
                </a:solidFill>
              </a:rPr>
              <a:t>igual ou inferior a 1,5 </a:t>
            </a:r>
            <a:r>
              <a:rPr lang="pt-PT" sz="2800" dirty="0" smtClean="0">
                <a:solidFill>
                  <a:srgbClr val="456874"/>
                </a:solidFill>
              </a:rPr>
              <a:t>CN/ha</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Cumprir o </a:t>
            </a:r>
            <a:r>
              <a:rPr lang="pt-PT" sz="2800" dirty="0" smtClean="0">
                <a:solidFill>
                  <a:srgbClr val="456874"/>
                </a:solidFill>
              </a:rPr>
              <a:t>Plano </a:t>
            </a:r>
            <a:r>
              <a:rPr lang="pt-PT" sz="2800" dirty="0">
                <a:solidFill>
                  <a:srgbClr val="456874"/>
                </a:solidFill>
              </a:rPr>
              <a:t>de Gestão do Pastoreio e de </a:t>
            </a:r>
            <a:r>
              <a:rPr lang="pt-PT" sz="2800" dirty="0" smtClean="0">
                <a:solidFill>
                  <a:srgbClr val="456874"/>
                </a:solidFill>
              </a:rPr>
              <a:t>Fertilização, </a:t>
            </a:r>
            <a:r>
              <a:rPr lang="pt-PT" sz="2800" dirty="0">
                <a:solidFill>
                  <a:srgbClr val="456874"/>
                </a:solidFill>
              </a:rPr>
              <a:t>o qual, ao nível da parcela de pastagem permanente biodiversa reconhecida pelo OC, deverá incluir a seguinte informação mínima:</a:t>
            </a:r>
          </a:p>
          <a:p>
            <a:pPr marL="2026444" lvl="4" algn="just">
              <a:lnSpc>
                <a:spcPct val="114000"/>
              </a:lnSpc>
              <a:spcAft>
                <a:spcPts val="1800"/>
              </a:spcAft>
              <a:buClr>
                <a:srgbClr val="7E9D3D"/>
              </a:buClr>
              <a:tabLst>
                <a:tab pos="11634788" algn="l"/>
              </a:tabLst>
            </a:pPr>
            <a:r>
              <a:rPr lang="pt-PT" sz="2800" dirty="0" smtClean="0">
                <a:solidFill>
                  <a:srgbClr val="456874"/>
                </a:solidFill>
              </a:rPr>
              <a:t>i)Resultados </a:t>
            </a:r>
            <a:r>
              <a:rPr lang="pt-PT" sz="2800" dirty="0">
                <a:solidFill>
                  <a:srgbClr val="456874"/>
                </a:solidFill>
              </a:rPr>
              <a:t>das análises de solos e meios de controlo de vegetação </a:t>
            </a:r>
            <a:r>
              <a:rPr lang="pt-PT" sz="2800" dirty="0" smtClean="0">
                <a:solidFill>
                  <a:srgbClr val="456874"/>
                </a:solidFill>
              </a:rPr>
              <a:t>arbustiva</a:t>
            </a:r>
            <a:endParaRPr lang="pt-PT" sz="2800" dirty="0">
              <a:solidFill>
                <a:srgbClr val="456874"/>
              </a:solidFill>
            </a:endParaRPr>
          </a:p>
          <a:p>
            <a:pPr marL="2026444" lvl="4" algn="just">
              <a:lnSpc>
                <a:spcPct val="114000"/>
              </a:lnSpc>
              <a:spcAft>
                <a:spcPts val="1800"/>
              </a:spcAft>
              <a:buClr>
                <a:srgbClr val="7E9D3D"/>
              </a:buClr>
              <a:tabLst>
                <a:tab pos="11634788" algn="l"/>
              </a:tabLst>
            </a:pPr>
            <a:r>
              <a:rPr lang="pt-PT" sz="2800" dirty="0">
                <a:solidFill>
                  <a:srgbClr val="456874"/>
                </a:solidFill>
              </a:rPr>
              <a:t>i</a:t>
            </a:r>
            <a:r>
              <a:rPr lang="pt-PT" sz="2800" dirty="0" smtClean="0">
                <a:solidFill>
                  <a:srgbClr val="456874"/>
                </a:solidFill>
              </a:rPr>
              <a:t>i)Registo </a:t>
            </a:r>
            <a:r>
              <a:rPr lang="pt-PT" sz="2800" dirty="0">
                <a:solidFill>
                  <a:srgbClr val="456874"/>
                </a:solidFill>
              </a:rPr>
              <a:t>de </a:t>
            </a:r>
            <a:r>
              <a:rPr lang="pt-PT" sz="2800" dirty="0" smtClean="0">
                <a:solidFill>
                  <a:srgbClr val="456874"/>
                </a:solidFill>
              </a:rPr>
              <a:t>fertilizantes</a:t>
            </a:r>
            <a:endParaRPr lang="pt-PT" sz="2800" dirty="0">
              <a:solidFill>
                <a:srgbClr val="456874"/>
              </a:solidFill>
            </a:endParaRPr>
          </a:p>
          <a:p>
            <a:pPr marL="2026444" lvl="4" algn="just">
              <a:lnSpc>
                <a:spcPct val="114000"/>
              </a:lnSpc>
              <a:spcAft>
                <a:spcPts val="1800"/>
              </a:spcAft>
              <a:buClr>
                <a:srgbClr val="7E9D3D"/>
              </a:buClr>
              <a:tabLst>
                <a:tab pos="11634788" algn="l"/>
              </a:tabLst>
            </a:pPr>
            <a:r>
              <a:rPr lang="pt-PT" sz="2800" dirty="0" smtClean="0">
                <a:solidFill>
                  <a:srgbClr val="456874"/>
                </a:solidFill>
              </a:rPr>
              <a:t>iii)Modo </a:t>
            </a:r>
            <a:r>
              <a:rPr lang="pt-PT" sz="2800" dirty="0">
                <a:solidFill>
                  <a:srgbClr val="456874"/>
                </a:solidFill>
              </a:rPr>
              <a:t>de gestão do </a:t>
            </a:r>
            <a:r>
              <a:rPr lang="pt-PT" sz="2800" dirty="0" smtClean="0">
                <a:solidFill>
                  <a:srgbClr val="456874"/>
                </a:solidFill>
              </a:rPr>
              <a:t>pastoreio</a:t>
            </a:r>
            <a:endParaRPr lang="pt-PT" sz="2800" dirty="0">
              <a:solidFill>
                <a:srgbClr val="456874"/>
              </a:solidFill>
            </a:endParaRPr>
          </a:p>
          <a:p>
            <a:pPr marL="2026444" lvl="4" algn="just">
              <a:lnSpc>
                <a:spcPct val="114000"/>
              </a:lnSpc>
              <a:spcAft>
                <a:spcPts val="1800"/>
              </a:spcAft>
              <a:buClr>
                <a:srgbClr val="7E9D3D"/>
              </a:buClr>
              <a:tabLst>
                <a:tab pos="11634788" algn="l"/>
              </a:tabLst>
            </a:pPr>
            <a:r>
              <a:rPr lang="pt-PT" sz="2800" dirty="0" smtClean="0">
                <a:solidFill>
                  <a:srgbClr val="456874"/>
                </a:solidFill>
              </a:rPr>
              <a:t>iv)Ressementeira </a:t>
            </a:r>
            <a:r>
              <a:rPr lang="pt-PT" sz="2800" dirty="0">
                <a:solidFill>
                  <a:srgbClr val="456874"/>
                </a:solidFill>
              </a:rPr>
              <a:t>e datas de </a:t>
            </a:r>
            <a:r>
              <a:rPr lang="pt-PT" sz="2800" dirty="0" smtClean="0">
                <a:solidFill>
                  <a:srgbClr val="456874"/>
                </a:solidFill>
              </a:rPr>
              <a:t>execução</a:t>
            </a:r>
            <a:endParaRPr lang="pt-PT" sz="2800" dirty="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
        <p:nvSpPr>
          <p:cNvPr id="8" name="TextBox 5"/>
          <p:cNvSpPr txBox="1"/>
          <p:nvPr/>
        </p:nvSpPr>
        <p:spPr>
          <a:xfrm>
            <a:off x="1080343" y="389011"/>
            <a:ext cx="15684793" cy="430887"/>
          </a:xfrm>
          <a:prstGeom prst="rect">
            <a:avLst/>
          </a:prstGeom>
        </p:spPr>
        <p:txBody>
          <a:bodyPr wrap="square" lIns="0" tIns="0" rIns="0" bIns="0" rtlCol="0" anchor="t">
            <a:spAutoFit/>
          </a:bodyPr>
          <a:lstStyle/>
          <a:p>
            <a:pPr algn="just"/>
            <a:r>
              <a:rPr lang="pt-PT" sz="2800" b="1" dirty="0">
                <a:solidFill>
                  <a:srgbClr val="7E9D3D"/>
                </a:solidFill>
              </a:rPr>
              <a:t>C.1.1.1.1.3 - </a:t>
            </a:r>
            <a:r>
              <a:rPr lang="pt-PT" sz="2800" b="1" u="sng" dirty="0">
                <a:solidFill>
                  <a:srgbClr val="7E9D3D"/>
                </a:solidFill>
              </a:rPr>
              <a:t>Conservação do solo - Pastagens biodiversas</a:t>
            </a:r>
            <a:endParaRPr lang="pt-PT" sz="2400" b="1" u="sng" dirty="0">
              <a:solidFill>
                <a:srgbClr val="456874"/>
              </a:solidFill>
            </a:endParaRPr>
          </a:p>
        </p:txBody>
      </p:sp>
    </p:spTree>
    <p:extLst>
      <p:ext uri="{BB962C8B-B14F-4D97-AF65-F5344CB8AC3E}">
        <p14:creationId xmlns:p14="http://schemas.microsoft.com/office/powerpoint/2010/main" val="125557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83000" y="9643056"/>
            <a:ext cx="1600200" cy="273844"/>
          </a:xfrm>
        </p:spPr>
        <p:txBody>
          <a:bodyPr/>
          <a:lstStyle/>
          <a:p>
            <a:fld id="{B6F15528-21DE-4FAA-801E-634DDDAF4B2B}" type="slidenum">
              <a:rPr lang="en-US" sz="2025"/>
              <a:pPr/>
              <a:t>6</a:t>
            </a:fld>
            <a:endParaRPr lang="en-US" sz="2025" dirty="0"/>
          </a:p>
        </p:txBody>
      </p:sp>
      <p:sp>
        <p:nvSpPr>
          <p:cNvPr id="15" name="TextBox 4"/>
          <p:cNvSpPr txBox="1"/>
          <p:nvPr/>
        </p:nvSpPr>
        <p:spPr>
          <a:xfrm>
            <a:off x="1175379" y="681963"/>
            <a:ext cx="16446794" cy="9031575"/>
          </a:xfrm>
          <a:prstGeom prst="rect">
            <a:avLst/>
          </a:prstGeom>
          <a:ln>
            <a:solidFill>
              <a:srgbClr val="456874"/>
            </a:solidFill>
          </a:ln>
        </p:spPr>
        <p:txBody>
          <a:bodyPr wrap="square" lIns="0" tIns="0" rIns="0" bIns="0" rtlCol="0" anchor="t">
            <a:spAutoFit/>
          </a:bodyPr>
          <a:lstStyle/>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 Compromissos:</a:t>
            </a:r>
            <a:endParaRPr lang="pt-PT" sz="2800" b="1"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Manter a pastagem permanente biodiversa com pelo menos, seis espécies ou variedades distintas e com uma composição mínima de 25 % de leguminosas na proporção de </a:t>
            </a:r>
            <a:r>
              <a:rPr lang="pt-PT" sz="2800" dirty="0" smtClean="0">
                <a:solidFill>
                  <a:srgbClr val="456874"/>
                </a:solidFill>
              </a:rPr>
              <a:t>coberto</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Não </a:t>
            </a:r>
            <a:r>
              <a:rPr lang="pt-PT" sz="2800" dirty="0">
                <a:solidFill>
                  <a:srgbClr val="456874"/>
                </a:solidFill>
              </a:rPr>
              <a:t>realizar qualquer adubação azotada após a instalação da pastagem permanente </a:t>
            </a:r>
            <a:r>
              <a:rPr lang="pt-PT" sz="2800" dirty="0" smtClean="0">
                <a:solidFill>
                  <a:srgbClr val="456874"/>
                </a:solidFill>
              </a:rPr>
              <a:t>biodiversa</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Não proceder a mobilizações do solo, incluindo a utilização de grade de discos, sem prejuízo da realização de aceiros, localizados nas extremas das subparcelas, para efeitos de prevenção de </a:t>
            </a:r>
            <a:r>
              <a:rPr lang="pt-PT" sz="2800" dirty="0" smtClean="0">
                <a:solidFill>
                  <a:srgbClr val="456874"/>
                </a:solidFill>
              </a:rPr>
              <a:t>incêndios</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Em operações de ressementeira da pastagem permanente recorrer a métodos de sementeira </a:t>
            </a:r>
            <a:r>
              <a:rPr lang="pt-PT" sz="2800" dirty="0" smtClean="0">
                <a:solidFill>
                  <a:srgbClr val="456874"/>
                </a:solidFill>
              </a:rPr>
              <a:t>direta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smtClean="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smtClean="0">
                <a:solidFill>
                  <a:srgbClr val="456874"/>
                </a:solidFill>
              </a:rPr>
              <a:t>Montantes </a:t>
            </a:r>
            <a:r>
              <a:rPr lang="pt-PT" sz="2800" b="1" dirty="0">
                <a:solidFill>
                  <a:srgbClr val="456874"/>
                </a:solidFill>
              </a:rPr>
              <a:t>e limites do apoio:</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smtClean="0">
              <a:solidFill>
                <a:srgbClr val="456874"/>
              </a:solidFill>
            </a:endParaRPr>
          </a:p>
          <a:p>
            <a:pPr marL="1112044" lvl="2" algn="just">
              <a:lnSpc>
                <a:spcPct val="114000"/>
              </a:lnSpc>
              <a:spcAft>
                <a:spcPts val="1800"/>
              </a:spcAft>
              <a:buClr>
                <a:srgbClr val="7E9D3D"/>
              </a:buClr>
              <a:tabLst>
                <a:tab pos="11634788" algn="l"/>
              </a:tabLst>
            </a:pPr>
            <a:endParaRPr lang="pt-PT" sz="2800" dirty="0" smtClean="0">
              <a:solidFill>
                <a:srgbClr val="456874"/>
              </a:solidFill>
            </a:endParaRPr>
          </a:p>
          <a:p>
            <a:pPr marL="1112044" lvl="2" algn="just">
              <a:lnSpc>
                <a:spcPct val="114000"/>
              </a:lnSpc>
              <a:spcAft>
                <a:spcPts val="1800"/>
              </a:spcAft>
              <a:buClr>
                <a:srgbClr val="7E9D3D"/>
              </a:buClr>
              <a:tabLst>
                <a:tab pos="11634788" algn="l"/>
              </a:tabLst>
            </a:pPr>
            <a:endParaRPr lang="pt-PT" sz="2800" dirty="0" smtClean="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dirty="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
        <p:nvSpPr>
          <p:cNvPr id="6" name="TextBox 5"/>
          <p:cNvSpPr txBox="1"/>
          <p:nvPr/>
        </p:nvSpPr>
        <p:spPr>
          <a:xfrm>
            <a:off x="1295400" y="90726"/>
            <a:ext cx="15684793" cy="430887"/>
          </a:xfrm>
          <a:prstGeom prst="rect">
            <a:avLst/>
          </a:prstGeom>
        </p:spPr>
        <p:txBody>
          <a:bodyPr wrap="square" lIns="0" tIns="0" rIns="0" bIns="0" rtlCol="0" anchor="t">
            <a:spAutoFit/>
          </a:bodyPr>
          <a:lstStyle/>
          <a:p>
            <a:pPr algn="just"/>
            <a:r>
              <a:rPr lang="pt-PT" sz="2800" b="1" dirty="0">
                <a:solidFill>
                  <a:srgbClr val="7E9D3D"/>
                </a:solidFill>
              </a:rPr>
              <a:t>C.1.1.1.1.3 - </a:t>
            </a:r>
            <a:r>
              <a:rPr lang="pt-PT" sz="2800" b="1" u="sng" dirty="0">
                <a:solidFill>
                  <a:srgbClr val="7E9D3D"/>
                </a:solidFill>
              </a:rPr>
              <a:t>Conservação do solo - Pastagens biodiversas</a:t>
            </a:r>
            <a:endParaRPr lang="pt-PT" sz="2400" b="1" u="sng" dirty="0">
              <a:solidFill>
                <a:srgbClr val="456874"/>
              </a:solidFill>
            </a:endParaRPr>
          </a:p>
        </p:txBody>
      </p:sp>
      <p:pic>
        <p:nvPicPr>
          <p:cNvPr id="3" name="Imagem 2"/>
          <p:cNvPicPr>
            <a:picLocks noChangeAspect="1"/>
          </p:cNvPicPr>
          <p:nvPr/>
        </p:nvPicPr>
        <p:blipFill rotWithShape="1">
          <a:blip r:embed="rId4"/>
          <a:srcRect l="33750" t="67661" r="33333" b="11828"/>
          <a:stretch/>
        </p:blipFill>
        <p:spPr>
          <a:xfrm>
            <a:off x="7086600" y="6362700"/>
            <a:ext cx="9130553" cy="3200400"/>
          </a:xfrm>
          <a:prstGeom prst="rect">
            <a:avLst/>
          </a:prstGeom>
        </p:spPr>
      </p:pic>
    </p:spTree>
    <p:extLst>
      <p:ext uri="{BB962C8B-B14F-4D97-AF65-F5344CB8AC3E}">
        <p14:creationId xmlns:p14="http://schemas.microsoft.com/office/powerpoint/2010/main" val="384358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06800" y="9597030"/>
            <a:ext cx="1600200" cy="273844"/>
          </a:xfrm>
        </p:spPr>
        <p:txBody>
          <a:bodyPr/>
          <a:lstStyle/>
          <a:p>
            <a:fld id="{B6F15528-21DE-4FAA-801E-634DDDAF4B2B}" type="slidenum">
              <a:rPr lang="en-US" sz="2025">
                <a:solidFill>
                  <a:prstClr val="black">
                    <a:tint val="75000"/>
                  </a:prstClr>
                </a:solidFill>
              </a:rPr>
              <a:pPr/>
              <a:t>7</a:t>
            </a:fld>
            <a:endParaRPr lang="en-US" sz="2025" dirty="0">
              <a:solidFill>
                <a:prstClr val="black">
                  <a:tint val="75000"/>
                </a:prstClr>
              </a:solidFill>
            </a:endParaRPr>
          </a:p>
        </p:txBody>
      </p:sp>
      <p:sp>
        <p:nvSpPr>
          <p:cNvPr id="15" name="TextBox 4"/>
          <p:cNvSpPr txBox="1"/>
          <p:nvPr/>
        </p:nvSpPr>
        <p:spPr>
          <a:xfrm>
            <a:off x="760480" y="952500"/>
            <a:ext cx="16882165" cy="8558497"/>
          </a:xfrm>
          <a:prstGeom prst="rect">
            <a:avLst/>
          </a:prstGeom>
          <a:ln>
            <a:solidFill>
              <a:srgbClr val="456874"/>
            </a:solidFill>
          </a:ln>
        </p:spPr>
        <p:txBody>
          <a:bodyPr wrap="square" lIns="0" tIns="0" rIns="0" bIns="0" rtlCol="0" anchor="t">
            <a:spAutoFit/>
          </a:bodyPr>
          <a:lstStyle/>
          <a:p>
            <a:pPr algn="just"/>
            <a:endParaRPr lang="pt-PT" sz="800" b="1" dirty="0">
              <a:solidFill>
                <a:prstClr val="black"/>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endParaRPr lang="pt-PT" sz="2800" dirty="0" smtClean="0">
              <a:solidFill>
                <a:srgbClr val="456874"/>
              </a:solidFill>
            </a:endParaRPr>
          </a:p>
          <a:p>
            <a:pPr marL="1112044" lvl="1" indent="-457200" algn="just">
              <a:lnSpc>
                <a:spcPct val="114000"/>
              </a:lnSpc>
              <a:spcAft>
                <a:spcPts val="1800"/>
              </a:spcAft>
              <a:buClr>
                <a:srgbClr val="7E9D3D"/>
              </a:buClr>
              <a:buFont typeface="Wingdings" panose="05000000000000000000" pitchFamily="2" charset="2"/>
              <a:buChar char="Ø"/>
              <a:tabLst>
                <a:tab pos="11634788" algn="l"/>
              </a:tabLst>
            </a:pPr>
            <a:r>
              <a:rPr lang="pt-PT" sz="2800" dirty="0" smtClean="0">
                <a:solidFill>
                  <a:srgbClr val="456874"/>
                </a:solidFill>
              </a:rPr>
              <a:t>Foram </a:t>
            </a:r>
            <a:r>
              <a:rPr lang="pt-PT" sz="2800" dirty="0">
                <a:solidFill>
                  <a:srgbClr val="456874"/>
                </a:solidFill>
              </a:rPr>
              <a:t>introduzidas as seguintes alterações:</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Criada uma classe de regante (classe B) dirigida para as explorações de menor dimensão (até 20ha)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Anterior classe A é atual classe B+ e criada nova classe </a:t>
            </a:r>
            <a:r>
              <a:rPr lang="pt-PT" sz="2800" dirty="0" smtClean="0">
                <a:solidFill>
                  <a:srgbClr val="456874"/>
                </a:solidFill>
              </a:rPr>
              <a:t>A</a:t>
            </a:r>
            <a:endParaRPr lang="pt-PT" sz="2800" dirty="0">
              <a:solidFill>
                <a:srgbClr val="456874"/>
              </a:solidFill>
            </a:endParaRP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À data da candidatura, apresentar </a:t>
            </a:r>
            <a:r>
              <a:rPr lang="pt-PT" sz="2800" dirty="0">
                <a:solidFill>
                  <a:srgbClr val="456874"/>
                </a:solidFill>
              </a:rPr>
              <a:t>a situação regularizada quanto à utilização de recursos hídricos através de </a:t>
            </a:r>
            <a:r>
              <a:rPr lang="pt-PT" sz="2800" dirty="0" smtClean="0">
                <a:solidFill>
                  <a:srgbClr val="456874"/>
                </a:solidFill>
              </a:rPr>
              <a:t>Título de </a:t>
            </a:r>
            <a:r>
              <a:rPr lang="pt-PT" sz="2800" dirty="0">
                <a:solidFill>
                  <a:srgbClr val="456874"/>
                </a:solidFill>
              </a:rPr>
              <a:t>Utilização de Recursos Hídricos (TURH) ou de comprovativo de entrega de requerimento </a:t>
            </a:r>
            <a:r>
              <a:rPr lang="pt-PT" sz="2800" dirty="0" smtClean="0">
                <a:solidFill>
                  <a:srgbClr val="456874"/>
                </a:solidFill>
              </a:rPr>
              <a:t>para emissão </a:t>
            </a:r>
            <a:r>
              <a:rPr lang="pt-PT" sz="2800" dirty="0">
                <a:solidFill>
                  <a:srgbClr val="456874"/>
                </a:solidFill>
              </a:rPr>
              <a:t>do </a:t>
            </a:r>
            <a:r>
              <a:rPr lang="pt-PT" sz="2800" dirty="0" smtClean="0">
                <a:solidFill>
                  <a:srgbClr val="456874"/>
                </a:solidFill>
              </a:rPr>
              <a:t>TURH</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a:solidFill>
                  <a:srgbClr val="456874"/>
                </a:solidFill>
              </a:rPr>
              <a:t>À data da </a:t>
            </a:r>
            <a:r>
              <a:rPr lang="pt-PT" sz="2800" dirty="0" smtClean="0">
                <a:solidFill>
                  <a:srgbClr val="456874"/>
                </a:solidFill>
              </a:rPr>
              <a:t>candidatura deter contrato com Entidade Reconhecedora de Regante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Contadores previamente georreferenciados e identificados com o nº de série</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dirty="0" smtClean="0">
                <a:solidFill>
                  <a:srgbClr val="456874"/>
                </a:solidFill>
              </a:rPr>
              <a:t>Compromisso referente à partilha com a administração, os dados não pessoais relativos à atividade e à exploração agrícola </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r>
              <a:rPr lang="pt-PT" sz="2800" u="sng" dirty="0">
                <a:solidFill>
                  <a:srgbClr val="456874"/>
                </a:solidFill>
              </a:rPr>
              <a:t>Majoração de 5% quando a exploração utilize águas residuais tratadas para </a:t>
            </a:r>
            <a:r>
              <a:rPr lang="pt-PT" sz="2800" u="sng" dirty="0" smtClean="0">
                <a:solidFill>
                  <a:srgbClr val="456874"/>
                </a:solidFill>
              </a:rPr>
              <a:t>rega</a:t>
            </a:r>
          </a:p>
          <a:p>
            <a:pPr marL="1569244" lvl="2" indent="-457200" algn="just">
              <a:lnSpc>
                <a:spcPct val="114000"/>
              </a:lnSpc>
              <a:spcAft>
                <a:spcPts val="1800"/>
              </a:spcAft>
              <a:buClr>
                <a:srgbClr val="7E9D3D"/>
              </a:buClr>
              <a:buFont typeface="Courier New" panose="02070309020205020404" pitchFamily="49" charset="0"/>
              <a:buChar char="o"/>
              <a:tabLst>
                <a:tab pos="11634788" algn="l"/>
              </a:tabLst>
            </a:pPr>
            <a:endParaRPr lang="pt-PT" sz="2800" u="sng" dirty="0">
              <a:solidFill>
                <a:srgbClr val="456874"/>
              </a:solidFill>
            </a:endParaRPr>
          </a:p>
        </p:txBody>
      </p:sp>
      <p:sp>
        <p:nvSpPr>
          <p:cNvPr id="13" name="TextBox 5"/>
          <p:cNvSpPr txBox="1"/>
          <p:nvPr/>
        </p:nvSpPr>
        <p:spPr>
          <a:xfrm>
            <a:off x="1066800" y="284089"/>
            <a:ext cx="15684793" cy="430887"/>
          </a:xfrm>
          <a:prstGeom prst="rect">
            <a:avLst/>
          </a:prstGeom>
        </p:spPr>
        <p:txBody>
          <a:bodyPr wrap="square" lIns="0" tIns="0" rIns="0" bIns="0" rtlCol="0" anchor="t">
            <a:spAutoFit/>
          </a:bodyPr>
          <a:lstStyle/>
          <a:p>
            <a:pPr algn="just"/>
            <a:r>
              <a:rPr lang="pt-PT" sz="2800" b="1" dirty="0" smtClean="0">
                <a:solidFill>
                  <a:srgbClr val="7E9D3D"/>
                </a:solidFill>
              </a:rPr>
              <a:t>C.1.1.1.2 - </a:t>
            </a:r>
            <a:r>
              <a:rPr lang="pt-PT" sz="2800" b="1" u="sng" dirty="0" smtClean="0">
                <a:solidFill>
                  <a:srgbClr val="7E9D3D"/>
                </a:solidFill>
              </a:rPr>
              <a:t>Uso </a:t>
            </a:r>
            <a:r>
              <a:rPr lang="pt-PT" sz="2800" b="1" u="sng" dirty="0">
                <a:solidFill>
                  <a:srgbClr val="7E9D3D"/>
                </a:solidFill>
              </a:rPr>
              <a:t>eficiente da </a:t>
            </a:r>
            <a:r>
              <a:rPr lang="pt-PT" sz="2800" b="1" u="sng" dirty="0" smtClean="0">
                <a:solidFill>
                  <a:srgbClr val="7E9D3D"/>
                </a:solidFill>
              </a:rPr>
              <a:t>água</a:t>
            </a:r>
            <a:endParaRPr lang="pt-PT" sz="2400" b="1" u="sng" dirty="0">
              <a:solidFill>
                <a:srgbClr val="456874"/>
              </a:solidFill>
            </a:endParaRPr>
          </a:p>
        </p:txBody>
      </p:sp>
      <p:pic>
        <p:nvPicPr>
          <p:cNvPr id="8" name="Imagem 7"/>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2683585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260286" y="9610282"/>
            <a:ext cx="1600200" cy="273844"/>
          </a:xfrm>
        </p:spPr>
        <p:txBody>
          <a:bodyPr/>
          <a:lstStyle/>
          <a:p>
            <a:fld id="{B6F15528-21DE-4FAA-801E-634DDDAF4B2B}" type="slidenum">
              <a:rPr lang="en-US" sz="2025">
                <a:solidFill>
                  <a:prstClr val="black">
                    <a:tint val="75000"/>
                  </a:prstClr>
                </a:solidFill>
              </a:rPr>
              <a:pPr/>
              <a:t>8</a:t>
            </a:fld>
            <a:endParaRPr lang="en-US" sz="2025" dirty="0">
              <a:solidFill>
                <a:prstClr val="black">
                  <a:tint val="75000"/>
                </a:prstClr>
              </a:solidFill>
            </a:endParaRPr>
          </a:p>
        </p:txBody>
      </p:sp>
      <p:sp>
        <p:nvSpPr>
          <p:cNvPr id="8" name="TextBox 5"/>
          <p:cNvSpPr txBox="1"/>
          <p:nvPr/>
        </p:nvSpPr>
        <p:spPr>
          <a:xfrm>
            <a:off x="829088" y="1366738"/>
            <a:ext cx="15441434" cy="423962"/>
          </a:xfrm>
          <a:prstGeom prst="rect">
            <a:avLst/>
          </a:prstGeom>
        </p:spPr>
        <p:txBody>
          <a:bodyPr wrap="square" lIns="0" tIns="0" rIns="0" bIns="0" rtlCol="0" anchor="t">
            <a:spAutoFit/>
          </a:bodyPr>
          <a:lstStyle/>
          <a:p>
            <a:pPr marL="182562">
              <a:lnSpc>
                <a:spcPts val="3038"/>
              </a:lnSpc>
              <a:spcAft>
                <a:spcPts val="1200"/>
              </a:spcAft>
              <a:buClr>
                <a:srgbClr val="F79646">
                  <a:lumMod val="75000"/>
                </a:srgbClr>
              </a:buClr>
              <a:tabLst>
                <a:tab pos="536575" algn="l"/>
                <a:tab pos="11634788" algn="l"/>
              </a:tabLst>
            </a:pPr>
            <a:r>
              <a:rPr lang="pt-PT" sz="4000" b="1" dirty="0" smtClean="0">
                <a:solidFill>
                  <a:srgbClr val="7E9D3D"/>
                </a:solidFill>
              </a:rPr>
              <a:t>Disposições transitórias</a:t>
            </a:r>
            <a:endParaRPr lang="pt-PT" sz="4000" b="1" dirty="0">
              <a:solidFill>
                <a:srgbClr val="7E9D3D"/>
              </a:solidFill>
            </a:endParaRPr>
          </a:p>
        </p:txBody>
      </p:sp>
      <p:sp>
        <p:nvSpPr>
          <p:cNvPr id="13" name="TextBox 4"/>
          <p:cNvSpPr txBox="1"/>
          <p:nvPr/>
        </p:nvSpPr>
        <p:spPr>
          <a:xfrm>
            <a:off x="855246" y="2628900"/>
            <a:ext cx="16746954" cy="4520661"/>
          </a:xfrm>
          <a:prstGeom prst="rect">
            <a:avLst/>
          </a:prstGeom>
          <a:ln>
            <a:solidFill>
              <a:srgbClr val="456874"/>
            </a:solidFill>
          </a:ln>
        </p:spPr>
        <p:txBody>
          <a:bodyPr wrap="square" lIns="0" tIns="0" rIns="0" bIns="0" rtlCol="0" anchor="t">
            <a:spAutoFit/>
          </a:bodyPr>
          <a:lstStyle/>
          <a:p>
            <a:pPr algn="just"/>
            <a:r>
              <a:rPr lang="pt-PT" sz="2800" b="1" dirty="0" smtClean="0">
                <a:solidFill>
                  <a:srgbClr val="F79646">
                    <a:lumMod val="75000"/>
                  </a:srgbClr>
                </a:solidFill>
              </a:rPr>
              <a:t>     </a:t>
            </a:r>
          </a:p>
          <a:p>
            <a:pPr marL="457200" indent="-457200" algn="just">
              <a:buFont typeface="Wingdings" panose="05000000000000000000" pitchFamily="2" charset="2"/>
              <a:buChar char="v"/>
            </a:pPr>
            <a:r>
              <a:rPr lang="pt-PT" sz="2800" b="1" dirty="0" smtClean="0">
                <a:solidFill>
                  <a:srgbClr val="7E9D3D"/>
                </a:solidFill>
              </a:rPr>
              <a:t> Nas intervenções da Conservação do solo (sementeira direta, enrelvamento e pastagens biodiversas) e no Uso eficiente da água</a:t>
            </a:r>
            <a:endParaRPr lang="pt-PT" sz="2800" b="1" dirty="0" smtClean="0">
              <a:solidFill>
                <a:srgbClr val="F79646">
                  <a:lumMod val="75000"/>
                </a:srgbClr>
              </a:solidFill>
            </a:endParaRPr>
          </a:p>
          <a:p>
            <a:pPr marL="914400" lvl="1" indent="-457200" algn="just">
              <a:buFont typeface="Wingdings" panose="05000000000000000000" pitchFamily="2" charset="2"/>
              <a:buChar char="Ø"/>
            </a:pPr>
            <a:endParaRPr lang="pt-PT" sz="2800" b="1" dirty="0">
              <a:solidFill>
                <a:srgbClr val="456874"/>
              </a:solidFill>
            </a:endParaRPr>
          </a:p>
          <a:p>
            <a:pPr marL="2026444" lvl="3" indent="-457200" algn="just">
              <a:lnSpc>
                <a:spcPct val="114000"/>
              </a:lnSpc>
              <a:spcAft>
                <a:spcPts val="1800"/>
              </a:spcAft>
              <a:buClr>
                <a:srgbClr val="7E9D3D"/>
              </a:buClr>
              <a:buFont typeface="Wingdings" panose="05000000000000000000" pitchFamily="2" charset="2"/>
              <a:buChar char="Ø"/>
              <a:tabLst>
                <a:tab pos="11634788" algn="l"/>
              </a:tabLst>
            </a:pPr>
            <a:r>
              <a:rPr lang="pt-PT" sz="2800" b="1" dirty="0">
                <a:solidFill>
                  <a:srgbClr val="7E9D3D"/>
                </a:solidFill>
              </a:rPr>
              <a:t> </a:t>
            </a:r>
            <a:r>
              <a:rPr lang="pt-PT" sz="2800" b="1" dirty="0" smtClean="0">
                <a:solidFill>
                  <a:srgbClr val="456874"/>
                </a:solidFill>
              </a:rPr>
              <a:t>Relativamente </a:t>
            </a:r>
            <a:r>
              <a:rPr lang="pt-PT" sz="2800" b="1" dirty="0">
                <a:solidFill>
                  <a:srgbClr val="456874"/>
                </a:solidFill>
              </a:rPr>
              <a:t>ao compromisso de partilha de dados, em 2023, o mesmo é cumprido através da detenção dos dados em formato eletrónico (caderno de campo único atualizado</a:t>
            </a:r>
            <a:r>
              <a:rPr lang="pt-PT" sz="2800" b="1" dirty="0" smtClean="0">
                <a:solidFill>
                  <a:srgbClr val="456874"/>
                </a:solidFill>
              </a:rPr>
              <a:t>)</a:t>
            </a:r>
            <a:endParaRPr lang="pt-PT" sz="2800" b="1" dirty="0">
              <a:solidFill>
                <a:srgbClr val="456874"/>
              </a:solidFill>
            </a:endParaRPr>
          </a:p>
          <a:p>
            <a:pPr marL="1569244" lvl="3" algn="just">
              <a:lnSpc>
                <a:spcPct val="114000"/>
              </a:lnSpc>
              <a:spcAft>
                <a:spcPts val="1800"/>
              </a:spcAft>
              <a:buClr>
                <a:srgbClr val="7E9D3D"/>
              </a:buClr>
              <a:tabLst>
                <a:tab pos="11634788" algn="l"/>
              </a:tabLst>
            </a:pPr>
            <a:endParaRPr lang="pt-PT" sz="2800" dirty="0">
              <a:solidFill>
                <a:srgbClr val="456874"/>
              </a:solidFill>
            </a:endParaRPr>
          </a:p>
          <a:p>
            <a:pPr lvl="1" algn="just"/>
            <a:endParaRPr lang="pt-PT" sz="2800" b="1" dirty="0" smtClean="0">
              <a:solidFill>
                <a:srgbClr val="456874"/>
              </a:solidFill>
            </a:endParaRPr>
          </a:p>
          <a:p>
            <a:pPr marL="914400" lvl="1" indent="-457200">
              <a:buFont typeface="Wingdings" panose="05000000000000000000" pitchFamily="2" charset="2"/>
              <a:buChar char="Ø"/>
            </a:pPr>
            <a:endParaRPr lang="pt-PT" sz="2800" b="1" dirty="0">
              <a:solidFill>
                <a:srgbClr val="456874"/>
              </a:solidFill>
            </a:endParaRPr>
          </a:p>
        </p:txBody>
      </p:sp>
      <p:pic>
        <p:nvPicPr>
          <p:cNvPr id="12" name="Imagem 11"/>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408797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a:xfrm>
            <a:off x="16310300" y="9615680"/>
            <a:ext cx="1600200" cy="273844"/>
          </a:xfrm>
        </p:spPr>
        <p:txBody>
          <a:bodyPr/>
          <a:lstStyle/>
          <a:p>
            <a:fld id="{B6F15528-21DE-4FAA-801E-634DDDAF4B2B}" type="slidenum">
              <a:rPr lang="en-US" sz="2025">
                <a:solidFill>
                  <a:prstClr val="black">
                    <a:tint val="75000"/>
                  </a:prstClr>
                </a:solidFill>
              </a:rPr>
              <a:pPr/>
              <a:t>9</a:t>
            </a:fld>
            <a:endParaRPr lang="en-US" sz="2025" dirty="0">
              <a:solidFill>
                <a:prstClr val="black">
                  <a:tint val="75000"/>
                </a:prstClr>
              </a:solidFill>
            </a:endParaRPr>
          </a:p>
        </p:txBody>
      </p:sp>
      <p:sp>
        <p:nvSpPr>
          <p:cNvPr id="15" name="TextBox 4"/>
          <p:cNvSpPr txBox="1"/>
          <p:nvPr/>
        </p:nvSpPr>
        <p:spPr>
          <a:xfrm>
            <a:off x="1276066" y="1107107"/>
            <a:ext cx="16226471" cy="7341240"/>
          </a:xfrm>
          <a:prstGeom prst="rect">
            <a:avLst/>
          </a:prstGeom>
          <a:ln>
            <a:solidFill>
              <a:srgbClr val="456874"/>
            </a:solidFill>
          </a:ln>
        </p:spPr>
        <p:txBody>
          <a:bodyPr wrap="square" lIns="0" tIns="0" rIns="0" bIns="0" rtlCol="0" anchor="t">
            <a:spAutoFit/>
          </a:bodyPr>
          <a:lstStyle/>
          <a:p>
            <a:pPr algn="just"/>
            <a:endParaRPr lang="pt-PT" sz="2400" b="1" dirty="0">
              <a:solidFill>
                <a:prstClr val="black"/>
              </a:solidFill>
            </a:endParaRPr>
          </a:p>
          <a:p>
            <a:pPr marL="1274400" lvl="2" indent="-3429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Montados</a:t>
            </a:r>
            <a:endParaRPr lang="pt-PT" sz="2800" b="1" u="sng" dirty="0">
              <a:solidFill>
                <a:srgbClr val="7E9D3D"/>
              </a:solidFill>
            </a:endParaRPr>
          </a:p>
          <a:p>
            <a:pPr marL="1274400" lvl="2" indent="-342900" algn="just">
              <a:lnSpc>
                <a:spcPct val="114000"/>
              </a:lnSpc>
              <a:spcAft>
                <a:spcPts val="1800"/>
              </a:spcAft>
              <a:buClr>
                <a:srgbClr val="7E9D3D"/>
              </a:buClr>
              <a:buFont typeface="Wingdings" panose="05000000000000000000" pitchFamily="2" charset="2"/>
              <a:buChar char="v"/>
              <a:tabLst>
                <a:tab pos="11634788" algn="l"/>
              </a:tabLst>
            </a:pPr>
            <a:r>
              <a:rPr lang="pt-PT" sz="2800" b="1" u="sng" dirty="0" smtClean="0">
                <a:solidFill>
                  <a:srgbClr val="7E9D3D"/>
                </a:solidFill>
              </a:rPr>
              <a:t>Manutenção de lameiros de alto valor natural</a:t>
            </a:r>
            <a:endParaRPr lang="pt-PT" sz="2800" dirty="0" smtClean="0">
              <a:solidFill>
                <a:srgbClr val="456874"/>
              </a:solidFill>
            </a:endParaRPr>
          </a:p>
          <a:p>
            <a:pPr marL="536575" indent="-354013" algn="just">
              <a:lnSpc>
                <a:spcPct val="114000"/>
              </a:lnSpc>
              <a:spcAft>
                <a:spcPts val="1200"/>
              </a:spcAft>
              <a:buClr>
                <a:srgbClr val="7E9D3D"/>
              </a:buClr>
              <a:buFont typeface="Wingdings" panose="05000000000000000000" pitchFamily="2" charset="2"/>
              <a:buChar char="v"/>
              <a:tabLst>
                <a:tab pos="536575" algn="l"/>
                <a:tab pos="11634788" algn="l"/>
              </a:tabLst>
            </a:pPr>
            <a:endParaRPr lang="pt-PT" sz="2800" dirty="0">
              <a:solidFill>
                <a:srgbClr val="456874"/>
              </a:solidFill>
            </a:endParaRPr>
          </a:p>
          <a:p>
            <a:pPr marL="1096962" lvl="1" indent="-457200" algn="just">
              <a:lnSpc>
                <a:spcPct val="114000"/>
              </a:lnSpc>
              <a:spcAft>
                <a:spcPts val="1200"/>
              </a:spcAft>
              <a:buClr>
                <a:srgbClr val="7E9D3D"/>
              </a:buClr>
              <a:buFont typeface="Wingdings" panose="05000000000000000000" pitchFamily="2" charset="2"/>
              <a:buChar char="Ø"/>
              <a:tabLst>
                <a:tab pos="536575" algn="l"/>
                <a:tab pos="11634788" algn="l"/>
              </a:tabLst>
            </a:pPr>
            <a:r>
              <a:rPr lang="pt-PT" sz="2800" b="1" dirty="0">
                <a:solidFill>
                  <a:srgbClr val="456874"/>
                </a:solidFill>
              </a:rPr>
              <a:t>Ajustamento </a:t>
            </a:r>
            <a:r>
              <a:rPr lang="pt-PT" sz="2800" b="1" dirty="0" smtClean="0">
                <a:solidFill>
                  <a:srgbClr val="456874"/>
                </a:solidFill>
              </a:rPr>
              <a:t>nos </a:t>
            </a:r>
            <a:r>
              <a:rPr lang="pt-PT" sz="2800" b="1" dirty="0">
                <a:solidFill>
                  <a:srgbClr val="456874"/>
                </a:solidFill>
              </a:rPr>
              <a:t>Montados e </a:t>
            </a:r>
            <a:r>
              <a:rPr lang="pt-PT" sz="2800" b="1" dirty="0" smtClean="0">
                <a:solidFill>
                  <a:srgbClr val="456874"/>
                </a:solidFill>
              </a:rPr>
              <a:t>Lameiros:</a:t>
            </a:r>
            <a:endParaRPr lang="pt-PT" sz="2800" b="1"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Na </a:t>
            </a:r>
            <a:r>
              <a:rPr lang="pt-PT" sz="2800" dirty="0" smtClean="0">
                <a:solidFill>
                  <a:srgbClr val="456874"/>
                </a:solidFill>
              </a:rPr>
              <a:t>tipologia </a:t>
            </a:r>
            <a:r>
              <a:rPr lang="pt-PT" sz="2800" b="1" dirty="0" smtClean="0">
                <a:solidFill>
                  <a:srgbClr val="456874"/>
                </a:solidFill>
              </a:rPr>
              <a:t>Montados</a:t>
            </a:r>
            <a:r>
              <a:rPr lang="pt-PT" sz="2800" dirty="0" smtClean="0">
                <a:solidFill>
                  <a:srgbClr val="456874"/>
                </a:solidFill>
              </a:rPr>
              <a:t> foi </a:t>
            </a:r>
            <a:r>
              <a:rPr lang="pt-PT" sz="2800" dirty="0">
                <a:solidFill>
                  <a:srgbClr val="456874"/>
                </a:solidFill>
              </a:rPr>
              <a:t>introduzida a obrigação de </a:t>
            </a:r>
            <a:r>
              <a:rPr lang="pt-PT" sz="2800" u="sng" dirty="0">
                <a:solidFill>
                  <a:srgbClr val="456874"/>
                </a:solidFill>
              </a:rPr>
              <a:t>georreferenciação</a:t>
            </a:r>
            <a:r>
              <a:rPr lang="pt-PT" sz="2800" dirty="0">
                <a:solidFill>
                  <a:srgbClr val="456874"/>
                </a:solidFill>
              </a:rPr>
              <a:t> dos sobreiros, </a:t>
            </a:r>
            <a:r>
              <a:rPr lang="pt-PT" sz="2800" dirty="0" smtClean="0">
                <a:solidFill>
                  <a:srgbClr val="456874"/>
                </a:solidFill>
              </a:rPr>
              <a:t>das </a:t>
            </a:r>
            <a:r>
              <a:rPr lang="pt-PT" sz="2800" dirty="0">
                <a:solidFill>
                  <a:srgbClr val="456874"/>
                </a:solidFill>
              </a:rPr>
              <a:t>azinheiras ou </a:t>
            </a:r>
            <a:r>
              <a:rPr lang="pt-PT" sz="2800" dirty="0" smtClean="0">
                <a:solidFill>
                  <a:srgbClr val="456874"/>
                </a:solidFill>
              </a:rPr>
              <a:t>dos </a:t>
            </a:r>
            <a:r>
              <a:rPr lang="pt-PT" sz="2800" dirty="0">
                <a:solidFill>
                  <a:srgbClr val="456874"/>
                </a:solidFill>
              </a:rPr>
              <a:t>carvalhos negrais </a:t>
            </a:r>
            <a:r>
              <a:rPr lang="pt-PT" sz="2800" dirty="0" smtClean="0">
                <a:solidFill>
                  <a:srgbClr val="456874"/>
                </a:solidFill>
              </a:rPr>
              <a:t>com </a:t>
            </a:r>
            <a:r>
              <a:rPr lang="pt-PT" sz="2800" dirty="0">
                <a:solidFill>
                  <a:srgbClr val="456874"/>
                </a:solidFill>
              </a:rPr>
              <a:t>indicação da respetiva dimensão da copa parcelas candidatas com grau mínimo de cobertura de 10 % </a:t>
            </a: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r>
              <a:rPr lang="pt-PT" sz="2800" dirty="0">
                <a:solidFill>
                  <a:srgbClr val="456874"/>
                </a:solidFill>
              </a:rPr>
              <a:t>Na </a:t>
            </a:r>
            <a:r>
              <a:rPr lang="pt-PT" sz="2800" dirty="0" smtClean="0">
                <a:solidFill>
                  <a:srgbClr val="456874"/>
                </a:solidFill>
              </a:rPr>
              <a:t>tipologia </a:t>
            </a:r>
            <a:r>
              <a:rPr lang="pt-PT" sz="2800" b="1" dirty="0">
                <a:solidFill>
                  <a:srgbClr val="456874"/>
                </a:solidFill>
              </a:rPr>
              <a:t>Montados</a:t>
            </a:r>
            <a:r>
              <a:rPr lang="pt-PT" sz="2800" dirty="0">
                <a:solidFill>
                  <a:srgbClr val="456874"/>
                </a:solidFill>
              </a:rPr>
              <a:t> </a:t>
            </a:r>
            <a:r>
              <a:rPr lang="pt-PT" sz="2800" dirty="0" smtClean="0">
                <a:solidFill>
                  <a:srgbClr val="456874"/>
                </a:solidFill>
              </a:rPr>
              <a:t>é permitido que os beneficiários se candidatem ao compromisso opcional </a:t>
            </a:r>
            <a:r>
              <a:rPr lang="pt-PT" sz="2800" dirty="0">
                <a:solidFill>
                  <a:srgbClr val="456874"/>
                </a:solidFill>
              </a:rPr>
              <a:t>plurianual de </a:t>
            </a:r>
            <a:r>
              <a:rPr lang="pt-PT" sz="2800" u="sng" dirty="0">
                <a:solidFill>
                  <a:srgbClr val="456874"/>
                </a:solidFill>
              </a:rPr>
              <a:t>proteção da regeneração natural do </a:t>
            </a:r>
            <a:r>
              <a:rPr lang="pt-PT" sz="2800" u="sng" dirty="0" smtClean="0">
                <a:solidFill>
                  <a:srgbClr val="456874"/>
                </a:solidFill>
              </a:rPr>
              <a:t>montado </a:t>
            </a:r>
            <a:r>
              <a:rPr lang="pt-PT" sz="2800" dirty="0" smtClean="0">
                <a:solidFill>
                  <a:srgbClr val="456874"/>
                </a:solidFill>
              </a:rPr>
              <a:t>(até ao máximo de 20% da área sob compromisso), mantendo o </a:t>
            </a:r>
            <a:r>
              <a:rPr lang="pt-PT" sz="2800" u="sng" dirty="0" smtClean="0">
                <a:solidFill>
                  <a:srgbClr val="456874"/>
                </a:solidFill>
              </a:rPr>
              <a:t>pastoreio</a:t>
            </a:r>
            <a:r>
              <a:rPr lang="pt-PT" sz="2800" dirty="0" smtClean="0">
                <a:solidFill>
                  <a:srgbClr val="456874"/>
                </a:solidFill>
              </a:rPr>
              <a:t>, </a:t>
            </a:r>
            <a:r>
              <a:rPr lang="pt-PT" sz="2800" dirty="0">
                <a:solidFill>
                  <a:srgbClr val="456874"/>
                </a:solidFill>
              </a:rPr>
              <a:t>desde </a:t>
            </a:r>
            <a:r>
              <a:rPr lang="pt-PT" sz="2800" dirty="0" smtClean="0">
                <a:solidFill>
                  <a:srgbClr val="456874"/>
                </a:solidFill>
              </a:rPr>
              <a:t>que utilizem, na área do compromisso adicional, </a:t>
            </a:r>
            <a:r>
              <a:rPr lang="pt-PT" sz="2800" dirty="0">
                <a:solidFill>
                  <a:srgbClr val="456874"/>
                </a:solidFill>
              </a:rPr>
              <a:t>protetores individuais de tipo e densidade a definir em OTE </a:t>
            </a:r>
            <a:r>
              <a:rPr lang="pt-PT" sz="2800" dirty="0" smtClean="0">
                <a:solidFill>
                  <a:srgbClr val="456874"/>
                </a:solidFill>
              </a:rPr>
              <a:t>pela PEPAContinente</a:t>
            </a:r>
            <a:endParaRPr lang="pt-PT" sz="2800" dirty="0">
              <a:solidFill>
                <a:srgbClr val="456874"/>
              </a:solidFill>
            </a:endParaRPr>
          </a:p>
          <a:p>
            <a:pPr marL="1554162" lvl="2" indent="-457200" algn="just">
              <a:lnSpc>
                <a:spcPct val="114000"/>
              </a:lnSpc>
              <a:spcAft>
                <a:spcPts val="1200"/>
              </a:spcAft>
              <a:buClr>
                <a:srgbClr val="7E9D3D"/>
              </a:buClr>
              <a:buFont typeface="Courier New" panose="02070309020205020404" pitchFamily="49" charset="0"/>
              <a:buChar char="o"/>
              <a:tabLst>
                <a:tab pos="536575" algn="l"/>
                <a:tab pos="11634788" algn="l"/>
              </a:tabLst>
            </a:pPr>
            <a:endParaRPr lang="pt-PT" sz="2800" dirty="0" smtClean="0">
              <a:solidFill>
                <a:srgbClr val="456874"/>
              </a:solidFill>
            </a:endParaRPr>
          </a:p>
        </p:txBody>
      </p:sp>
      <p:sp>
        <p:nvSpPr>
          <p:cNvPr id="8" name="TextBox 5"/>
          <p:cNvSpPr txBox="1"/>
          <p:nvPr/>
        </p:nvSpPr>
        <p:spPr>
          <a:xfrm>
            <a:off x="1295400" y="537633"/>
            <a:ext cx="16511734" cy="430887"/>
          </a:xfrm>
          <a:prstGeom prst="rect">
            <a:avLst/>
          </a:prstGeom>
        </p:spPr>
        <p:txBody>
          <a:bodyPr wrap="square" lIns="0" tIns="0" rIns="0" bIns="0" rtlCol="0" anchor="t">
            <a:spAutoFit/>
          </a:bodyPr>
          <a:lstStyle/>
          <a:p>
            <a:pPr algn="just"/>
            <a:r>
              <a:rPr lang="pt-PT" sz="2800" b="1" dirty="0" smtClean="0">
                <a:solidFill>
                  <a:srgbClr val="7E9D3D"/>
                </a:solidFill>
              </a:rPr>
              <a:t>C.1.1.2.1 - </a:t>
            </a:r>
            <a:r>
              <a:rPr lang="pt-PT" sz="2800" b="1" u="sng" dirty="0" smtClean="0">
                <a:solidFill>
                  <a:srgbClr val="7E9D3D"/>
                </a:solidFill>
              </a:rPr>
              <a:t>Manutenção </a:t>
            </a:r>
            <a:r>
              <a:rPr lang="pt-PT" sz="2800" b="1" u="sng" dirty="0">
                <a:solidFill>
                  <a:srgbClr val="7E9D3D"/>
                </a:solidFill>
              </a:rPr>
              <a:t>de sistemas extensivos com valor ambiental ou paisagístico </a:t>
            </a:r>
            <a:r>
              <a:rPr lang="pt-PT" sz="2800" b="1" u="sng" dirty="0" smtClean="0">
                <a:solidFill>
                  <a:srgbClr val="7E9D3D"/>
                </a:solidFill>
              </a:rPr>
              <a:t>- Montados </a:t>
            </a:r>
            <a:r>
              <a:rPr lang="pt-PT" sz="2800" b="1" u="sng" dirty="0">
                <a:solidFill>
                  <a:srgbClr val="7E9D3D"/>
                </a:solidFill>
              </a:rPr>
              <a:t>e </a:t>
            </a:r>
            <a:r>
              <a:rPr lang="pt-PT" sz="2800" b="1" u="sng" dirty="0" smtClean="0">
                <a:solidFill>
                  <a:srgbClr val="7E9D3D"/>
                </a:solidFill>
              </a:rPr>
              <a:t>Lameiros </a:t>
            </a:r>
            <a:endParaRPr lang="pt-PT" sz="2800" u="sng" dirty="0">
              <a:solidFill>
                <a:srgbClr val="456874"/>
              </a:solidFill>
            </a:endParaRPr>
          </a:p>
        </p:txBody>
      </p:sp>
      <p:pic>
        <p:nvPicPr>
          <p:cNvPr id="10" name="Imagem 9"/>
          <p:cNvPicPr>
            <a:picLocks noChangeAspect="1"/>
          </p:cNvPicPr>
          <p:nvPr/>
        </p:nvPicPr>
        <p:blipFill>
          <a:blip r:embed="rId3"/>
          <a:stretch>
            <a:fillRect/>
          </a:stretch>
        </p:blipFill>
        <p:spPr>
          <a:xfrm>
            <a:off x="17208760" y="46567"/>
            <a:ext cx="838200" cy="905933"/>
          </a:xfrm>
          <a:prstGeom prst="rect">
            <a:avLst/>
          </a:prstGeom>
        </p:spPr>
      </p:pic>
    </p:spTree>
    <p:extLst>
      <p:ext uri="{BB962C8B-B14F-4D97-AF65-F5344CB8AC3E}">
        <p14:creationId xmlns:p14="http://schemas.microsoft.com/office/powerpoint/2010/main" val="245338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6837</TotalTime>
  <Words>4407</Words>
  <Application>Microsoft Office PowerPoint</Application>
  <PresentationFormat>Personalizados</PresentationFormat>
  <Paragraphs>399</Paragraphs>
  <Slides>35</Slides>
  <Notes>35</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35</vt:i4>
      </vt:variant>
    </vt:vector>
  </HeadingPairs>
  <TitlesOfParts>
    <vt:vector size="40" baseType="lpstr">
      <vt:lpstr>Wingdings</vt:lpstr>
      <vt:lpstr>Calibri</vt:lpstr>
      <vt:lpstr>Courier New</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PPTGPP_Proposta2_V2_27062022</dc:title>
  <dc:creator>DAPC</dc:creator>
  <cp:lastModifiedBy>Ivânia Ramos</cp:lastModifiedBy>
  <cp:revision>458</cp:revision>
  <cp:lastPrinted>2023-03-10T19:18:57Z</cp:lastPrinted>
  <dcterms:created xsi:type="dcterms:W3CDTF">2006-08-16T00:00:00Z</dcterms:created>
  <dcterms:modified xsi:type="dcterms:W3CDTF">2023-03-13T09:14:15Z</dcterms:modified>
  <dc:identifier>DAFEyAM1Okw</dc:identifier>
</cp:coreProperties>
</file>